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Mono Medium"/>
      <p:regular r:id="rId30"/>
      <p:bold r:id="rId31"/>
      <p:italic r:id="rId32"/>
      <p:boldItalic r:id="rId33"/>
    </p:embeddedFont>
    <p:embeddedFont>
      <p:font typeface="Helvetica Neue"/>
      <p:regular r:id="rId34"/>
      <p:bold r:id="rId35"/>
      <p:italic r:id="rId36"/>
      <p:boldItalic r:id="rId37"/>
    </p:embeddedFont>
    <p:embeddedFont>
      <p:font typeface="Roboto Mono"/>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RobotoMono-italic.fntdata"/><Relationship Id="rId20" Type="http://schemas.openxmlformats.org/officeDocument/2006/relationships/slide" Target="slides/slide16.xml"/><Relationship Id="rId41" Type="http://schemas.openxmlformats.org/officeDocument/2006/relationships/font" Target="fonts/RobotoMono-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MonoMedium-bold.fntdata"/><Relationship Id="rId30" Type="http://schemas.openxmlformats.org/officeDocument/2006/relationships/font" Target="fonts/RobotoMonoMedium-regular.fntdata"/><Relationship Id="rId11" Type="http://schemas.openxmlformats.org/officeDocument/2006/relationships/slide" Target="slides/slide7.xml"/><Relationship Id="rId33" Type="http://schemas.openxmlformats.org/officeDocument/2006/relationships/font" Target="fonts/RobotoMonoMedium-boldItalic.fntdata"/><Relationship Id="rId10" Type="http://schemas.openxmlformats.org/officeDocument/2006/relationships/slide" Target="slides/slide6.xml"/><Relationship Id="rId32" Type="http://schemas.openxmlformats.org/officeDocument/2006/relationships/font" Target="fonts/RobotoMonoMedium-italic.fntdata"/><Relationship Id="rId13" Type="http://schemas.openxmlformats.org/officeDocument/2006/relationships/slide" Target="slides/slide9.xml"/><Relationship Id="rId35" Type="http://schemas.openxmlformats.org/officeDocument/2006/relationships/font" Target="fonts/HelveticaNeue-bold.fntdata"/><Relationship Id="rId12" Type="http://schemas.openxmlformats.org/officeDocument/2006/relationships/slide" Target="slides/slide8.xml"/><Relationship Id="rId34" Type="http://schemas.openxmlformats.org/officeDocument/2006/relationships/font" Target="fonts/HelveticaNeue-regular.fntdata"/><Relationship Id="rId15" Type="http://schemas.openxmlformats.org/officeDocument/2006/relationships/slide" Target="slides/slide11.xml"/><Relationship Id="rId37" Type="http://schemas.openxmlformats.org/officeDocument/2006/relationships/font" Target="fonts/HelveticaNeue-boldItalic.fntdata"/><Relationship Id="rId14" Type="http://schemas.openxmlformats.org/officeDocument/2006/relationships/slide" Target="slides/slide10.xml"/><Relationship Id="rId36" Type="http://schemas.openxmlformats.org/officeDocument/2006/relationships/font" Target="fonts/HelveticaNeue-italic.fntdata"/><Relationship Id="rId17" Type="http://schemas.openxmlformats.org/officeDocument/2006/relationships/slide" Target="slides/slide13.xml"/><Relationship Id="rId39" Type="http://schemas.openxmlformats.org/officeDocument/2006/relationships/font" Target="fonts/RobotoMono-bold.fntdata"/><Relationship Id="rId16" Type="http://schemas.openxmlformats.org/officeDocument/2006/relationships/slide" Target="slides/slide12.xml"/><Relationship Id="rId38" Type="http://schemas.openxmlformats.org/officeDocument/2006/relationships/font" Target="fonts/RobotoMono-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228600" lvl="1" marL="914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228600" lvl="2" marL="1371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228600" lvl="5" marL="27432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p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Here to talk on Stablecoins and Makerdao</a:t>
            </a:r>
            <a:endParaRPr/>
          </a:p>
        </p:txBody>
      </p:sp>
      <p:sp>
        <p:nvSpPr>
          <p:cNvPr id="67" name="Google Shape;67;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1e7a02694_0_0: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t>Makerdao</a:t>
            </a:r>
            <a:endParaRPr sz="1100"/>
          </a:p>
          <a:p>
            <a:pPr indent="0" lvl="0" marL="0" rtl="0" algn="l">
              <a:lnSpc>
                <a:spcPct val="115000"/>
              </a:lnSpc>
              <a:spcBef>
                <a:spcPts val="0"/>
              </a:spcBef>
              <a:spcAft>
                <a:spcPts val="0"/>
              </a:spcAft>
              <a:buSzPts val="1400"/>
              <a:buNone/>
            </a:pPr>
            <a:r>
              <a:t/>
            </a:r>
            <a:endParaRPr sz="1100"/>
          </a:p>
          <a:p>
            <a:pPr indent="0" lvl="0" marL="0" rtl="0" algn="l">
              <a:lnSpc>
                <a:spcPct val="115000"/>
              </a:lnSpc>
              <a:spcBef>
                <a:spcPts val="0"/>
              </a:spcBef>
              <a:spcAft>
                <a:spcPts val="0"/>
              </a:spcAft>
              <a:buSzPts val="1400"/>
              <a:buNone/>
            </a:pPr>
            <a:r>
              <a:rPr lang="en-US" sz="1100"/>
              <a:t>Started before the ethereum project was launched and set out to create the best stable coin</a:t>
            </a:r>
            <a:endParaRPr sz="1100"/>
          </a:p>
          <a:p>
            <a:pPr indent="0" lvl="0" marL="0" rtl="0" algn="l">
              <a:lnSpc>
                <a:spcPct val="115000"/>
              </a:lnSpc>
              <a:spcBef>
                <a:spcPts val="0"/>
              </a:spcBef>
              <a:spcAft>
                <a:spcPts val="0"/>
              </a:spcAft>
              <a:buSzPts val="1400"/>
              <a:buNone/>
            </a:pPr>
            <a:r>
              <a:t/>
            </a:r>
            <a:endParaRPr sz="1100"/>
          </a:p>
          <a:p>
            <a:pPr indent="0" lvl="0" marL="0" rtl="0" algn="l">
              <a:lnSpc>
                <a:spcPct val="115000"/>
              </a:lnSpc>
              <a:spcBef>
                <a:spcPts val="0"/>
              </a:spcBef>
              <a:spcAft>
                <a:spcPts val="0"/>
              </a:spcAft>
              <a:buSzPts val="1400"/>
              <a:buNone/>
            </a:pPr>
            <a:r>
              <a:rPr lang="en-US" sz="1100"/>
              <a:t>May be worth mentioning:</a:t>
            </a:r>
            <a:endParaRPr sz="1100"/>
          </a:p>
          <a:p>
            <a:pPr indent="0" lvl="0" marL="0" rtl="0" algn="l">
              <a:lnSpc>
                <a:spcPct val="115000"/>
              </a:lnSpc>
              <a:spcBef>
                <a:spcPts val="0"/>
              </a:spcBef>
              <a:spcAft>
                <a:spcPts val="0"/>
              </a:spcAft>
              <a:buSzPts val="1400"/>
              <a:buNone/>
            </a:pPr>
            <a:r>
              <a:rPr lang="en-US" sz="1100"/>
              <a:t>A stable coin needs key features </a:t>
            </a:r>
            <a:endParaRPr sz="1100"/>
          </a:p>
          <a:p>
            <a:pPr indent="-298450" lvl="0" marL="457200" rtl="0" algn="l">
              <a:lnSpc>
                <a:spcPct val="115000"/>
              </a:lnSpc>
              <a:spcBef>
                <a:spcPts val="0"/>
              </a:spcBef>
              <a:spcAft>
                <a:spcPts val="0"/>
              </a:spcAft>
              <a:buSzPts val="1100"/>
              <a:buChar char="-"/>
            </a:pPr>
            <a:r>
              <a:rPr lang="en-US" sz="1100"/>
              <a:t>Decentralized</a:t>
            </a:r>
            <a:endParaRPr sz="1100"/>
          </a:p>
          <a:p>
            <a:pPr indent="-298450" lvl="0" marL="457200" rtl="0" algn="l">
              <a:lnSpc>
                <a:spcPct val="115000"/>
              </a:lnSpc>
              <a:spcBef>
                <a:spcPts val="0"/>
              </a:spcBef>
              <a:spcAft>
                <a:spcPts val="0"/>
              </a:spcAft>
              <a:buSzPts val="1100"/>
              <a:buChar char="-"/>
            </a:pPr>
            <a:r>
              <a:rPr lang="en-US" sz="1100"/>
              <a:t>Fundamental stability that has been proven -&gt; real assets and real value that backs the stable coin</a:t>
            </a:r>
            <a:endParaRPr/>
          </a:p>
        </p:txBody>
      </p:sp>
      <p:sp>
        <p:nvSpPr>
          <p:cNvPr id="157" name="Google Shape;157;g61e7a02694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3" name="Google Shape;163;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Clr>
                <a:srgbClr val="000000"/>
              </a:buClr>
              <a:buSzPts val="1100"/>
              <a:buFont typeface="Arial"/>
              <a:buChar char="●"/>
            </a:pPr>
            <a:r>
              <a:rPr lang="en-US" sz="1100"/>
              <a:t>Governance token that controls the platform that backs the dai stable coin</a:t>
            </a:r>
            <a:endParaRPr sz="1100"/>
          </a:p>
          <a:p>
            <a:pPr indent="-298450" lvl="0" marL="457200" rtl="0" algn="l">
              <a:lnSpc>
                <a:spcPct val="115000"/>
              </a:lnSpc>
              <a:spcBef>
                <a:spcPts val="0"/>
              </a:spcBef>
              <a:spcAft>
                <a:spcPts val="0"/>
              </a:spcAft>
              <a:buClr>
                <a:srgbClr val="000000"/>
              </a:buClr>
              <a:buSzPts val="1100"/>
              <a:buFont typeface="Arial"/>
              <a:buChar char="●"/>
            </a:pPr>
            <a:r>
              <a:rPr lang="en-US" sz="1100"/>
              <a:t>For the advanced user that wants to get into the advanced governance of a decentralized financial platform</a:t>
            </a:r>
            <a:endParaRPr sz="1100"/>
          </a:p>
          <a:p>
            <a:pPr indent="-298450" lvl="0" marL="457200" rtl="0" algn="l">
              <a:lnSpc>
                <a:spcPct val="115000"/>
              </a:lnSpc>
              <a:spcBef>
                <a:spcPts val="0"/>
              </a:spcBef>
              <a:spcAft>
                <a:spcPts val="0"/>
              </a:spcAft>
              <a:buClr>
                <a:srgbClr val="000000"/>
              </a:buClr>
              <a:buSzPts val="1100"/>
              <a:buFont typeface="Arial"/>
              <a:buChar char="●"/>
            </a:pPr>
            <a:r>
              <a:rPr lang="en-US" sz="1100"/>
              <a:t>Maker holders make the crucial decisions on what collaterals to allow into the system and on what terms.</a:t>
            </a:r>
            <a:endParaRPr sz="1100"/>
          </a:p>
          <a:p>
            <a:pPr indent="457200" lvl="2" marL="0" rtl="0" algn="l">
              <a:lnSpc>
                <a:spcPct val="115000"/>
              </a:lnSpc>
              <a:spcBef>
                <a:spcPts val="0"/>
              </a:spcBef>
              <a:spcAft>
                <a:spcPts val="0"/>
              </a:spcAft>
              <a:buSzPts val="1400"/>
              <a:buNone/>
            </a:pPr>
            <a:r>
              <a:rPr lang="en-US" sz="1100"/>
              <a:t> E.g. ethereum should be more risky than tokenized gold, which is more risky than tokenized bonds</a:t>
            </a:r>
            <a:endParaRPr sz="1100"/>
          </a:p>
          <a:p>
            <a:pPr indent="0" lvl="0" marL="0" rtl="0" algn="l">
              <a:lnSpc>
                <a:spcPct val="100000"/>
              </a:lnSpc>
              <a:spcBef>
                <a:spcPts val="0"/>
              </a:spcBef>
              <a:spcAft>
                <a:spcPts val="0"/>
              </a:spcAft>
              <a:buSzPts val="1400"/>
              <a:buNone/>
            </a:pPr>
            <a:r>
              <a:rPr lang="en-US" sz="1100"/>
              <a:t>MKR is used for voting in new collateral types and it is also used to vote on the risk parameters associated with these collateral types.</a:t>
            </a:r>
            <a:endParaRPr/>
          </a:p>
          <a:p>
            <a:pPr indent="0" lvl="0" marL="0" rtl="0" algn="l">
              <a:lnSpc>
                <a:spcPct val="100000"/>
              </a:lnSpc>
              <a:spcBef>
                <a:spcPts val="0"/>
              </a:spcBef>
              <a:spcAft>
                <a:spcPts val="0"/>
              </a:spcAft>
              <a:buSzPts val="1400"/>
              <a:buNone/>
            </a:pPr>
            <a:r>
              <a:rPr lang="en-US" sz="1100"/>
              <a:t>It is also a necessary ingredient to close a CDP and is thus the fuel for the Dai Credit System</a:t>
            </a:r>
            <a:endParaRPr sz="11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p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3" name="Google Shape;173;p2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1c1b4594b_0_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1" name="Google Shape;181;g61c1b4594b_0_2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t>Explain each colored chart</a:t>
            </a:r>
            <a:endParaRPr sz="11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6b4866af77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g6b4866af77_0_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t>Explain each colored chart</a:t>
            </a:r>
            <a:endParaRPr sz="11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61c1b4594b_0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8" name="Google Shape;198;g61c1b4594b_0_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61c1b4594b_0_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9" name="Google Shape;209;g61c1b4594b_0_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SzPts val="1400"/>
              <a:buNone/>
            </a:pPr>
            <a:r>
              <a:t/>
            </a:r>
            <a:endParaRPr sz="1100"/>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61c1b4594b_0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9" name="Google Shape;219;g61c1b4594b_0_4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1c1b4594b_0_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2" name="Google Shape;232;g61c1b4594b_0_5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61c1b4594b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5" name="Google Shape;245;g61c1b4594b_0_3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3" name="Google Shape;73;p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SzPts val="1400"/>
              <a:buNone/>
            </a:pPr>
            <a:r>
              <a:t/>
            </a:r>
            <a:endParaRPr sz="11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b4866af77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55" name="Google Shape;255;g6b4866af77_0_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61c1b4594b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2" name="Google Shape;272;g61c1b4594b_0_10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g61c1b4594b_0_1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2" name="Google Shape;282;g61c1b4594b_0_12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61c1b4594b_0_13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3" name="Google Shape;293;g61c1b4594b_0_13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current version of Dai in the wild is single collateral which means that if a black swan were to occur and the price of ETH was to drop instantaneously across all exchanges at once to 0, then Dai would fail. The multi collateral version of Dai is due to be released in June will be resilient even in the face of such an event because the collateral pool will be diversified with non-correlated assets. This means that even if one collateral type fails completely that Dai holders would still be made whole because all CDPs in which the Dai were created are all over-collateralized.</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p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3" name="Google Shape;303;p2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The last method we use to ensure stability and security of the system is what we call global settlement.</a:t>
            </a:r>
            <a:endParaRPr/>
          </a:p>
          <a:p>
            <a:pPr indent="0" lvl="0" marL="0" marR="0" rtl="0" algn="l">
              <a:lnSpc>
                <a:spcPct val="100000"/>
              </a:lnSpc>
              <a:spcBef>
                <a:spcPts val="0"/>
              </a:spcBef>
              <a:spcAft>
                <a:spcPts val="0"/>
              </a:spcAft>
              <a:buSzPts val="1400"/>
              <a:buNone/>
            </a:pPr>
            <a:r>
              <a:t/>
            </a:r>
            <a:endParaRPr b="0" i="0" sz="1100" u="none" cap="none" strike="noStrike">
              <a:latin typeface="Arial"/>
              <a:ea typeface="Arial"/>
              <a:cs typeface="Arial"/>
              <a:sym typeface="Arial"/>
            </a:endParaRPr>
          </a:p>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At any point in time if the price of Dai strays too far away from the dollar... the system can be “globally settled”.</a:t>
            </a:r>
            <a:endParaRPr/>
          </a:p>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This means that the value of the assets which back each Dai can be made available to be redeemed by each Dai holder. </a:t>
            </a:r>
            <a:endParaRPr/>
          </a:p>
          <a:p>
            <a:pPr indent="0" lvl="0" marL="0" marR="0" rtl="0" algn="l">
              <a:lnSpc>
                <a:spcPct val="100000"/>
              </a:lnSpc>
              <a:spcBef>
                <a:spcPts val="0"/>
              </a:spcBef>
              <a:spcAft>
                <a:spcPts val="0"/>
              </a:spcAft>
              <a:buSzPts val="1400"/>
              <a:buNone/>
            </a:pPr>
            <a:r>
              <a:rPr b="0" i="0" lang="en-US" sz="1100" u="none" cap="none" strike="noStrike">
                <a:latin typeface="Arial"/>
                <a:ea typeface="Arial"/>
                <a:cs typeface="Arial"/>
                <a:sym typeface="Arial"/>
              </a:rPr>
              <a:t>This THREAT ensures that a class of motivated actors called keepers can in good faith provide liquidity on either side of the peg and make a profit doing so as they know that if the price moves far enough away from the peg that the system can and will be settled.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1" name="Google Shape;311;p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81" name="Google Shape;81;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298450" lvl="1" marL="914400" rtl="0" algn="l">
              <a:lnSpc>
                <a:spcPct val="115000"/>
              </a:lnSpc>
              <a:spcBef>
                <a:spcPts val="0"/>
              </a:spcBef>
              <a:spcAft>
                <a:spcPts val="0"/>
              </a:spcAft>
              <a:buSzPts val="1100"/>
              <a:buChar char="-"/>
            </a:pPr>
            <a:r>
              <a:rPr lang="en-US" sz="1100"/>
              <a:t>An attempt to create a stablecoin that has everything necessary to unlock the potential of blockchain. </a:t>
            </a:r>
            <a:endParaRPr sz="1100"/>
          </a:p>
          <a:p>
            <a:pPr indent="-298450" lvl="1" marL="914400" rtl="0" algn="l">
              <a:lnSpc>
                <a:spcPct val="115000"/>
              </a:lnSpc>
              <a:spcBef>
                <a:spcPts val="0"/>
              </a:spcBef>
              <a:spcAft>
                <a:spcPts val="0"/>
              </a:spcAft>
              <a:buSzPts val="1100"/>
              <a:buChar char="-"/>
            </a:pPr>
            <a:r>
              <a:rPr lang="en-US" sz="1100"/>
              <a:t>Crypto asset ment for the end user</a:t>
            </a:r>
            <a:endParaRPr sz="1100"/>
          </a:p>
          <a:p>
            <a:pPr indent="-298450" lvl="1" marL="914400" rtl="0" algn="l">
              <a:lnSpc>
                <a:spcPct val="115000"/>
              </a:lnSpc>
              <a:spcBef>
                <a:spcPts val="0"/>
              </a:spcBef>
              <a:spcAft>
                <a:spcPts val="0"/>
              </a:spcAft>
              <a:buSzPts val="1100"/>
              <a:buChar char="-"/>
            </a:pPr>
            <a:r>
              <a:rPr lang="en-US" sz="1100"/>
              <a:t>Crypto collateralized stablecoin</a:t>
            </a:r>
            <a:endParaRPr sz="1100"/>
          </a:p>
          <a:p>
            <a:pPr indent="-298450" lvl="2" marL="1371600" rtl="0" algn="l">
              <a:lnSpc>
                <a:spcPct val="115000"/>
              </a:lnSpc>
              <a:spcBef>
                <a:spcPts val="0"/>
              </a:spcBef>
              <a:spcAft>
                <a:spcPts val="0"/>
              </a:spcAft>
              <a:buSzPts val="1100"/>
              <a:buChar char="-"/>
            </a:pPr>
            <a:r>
              <a:rPr lang="en-US" sz="1100"/>
              <a:t>Stability is backed by a decentralized platform, and on this decentralized platform there are different types of collateral (ethereum, tokenized asset, such as digix gold), they are combined into a portfolio of assets that together back the stability of dai. </a:t>
            </a: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p1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Any financial service or product can be imagined with the use of Dai</a:t>
            </a:r>
            <a:endParaRPr/>
          </a:p>
        </p:txBody>
      </p:sp>
      <p:sp>
        <p:nvSpPr>
          <p:cNvPr id="92" name="Google Shape;92;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61e7a02694_0_2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Any financial service or product can be imagined with the use of Dai</a:t>
            </a:r>
            <a:endParaRPr/>
          </a:p>
        </p:txBody>
      </p:sp>
      <p:sp>
        <p:nvSpPr>
          <p:cNvPr id="110" name="Google Shape;110;g61e7a02694_0_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0" name="Google Shape;120;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The second and third reasons one would interact with the Dai Credit System is via what we call a Collateralized Debt Position, or CDP for short. Both of these use cases are speculative and are dependent on the creator having faith in the future value increase of the asset they are depositing into the CDP.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Clr>
                <a:srgbClr val="000000"/>
              </a:buClr>
              <a:buSzPts val="1400"/>
              <a:buFont typeface="Arial"/>
              <a:buNone/>
            </a:pPr>
            <a:r>
              <a:rPr lang="en-US" sz="1100"/>
              <a:t>Overcollateralization ensures that in event of a rapid decrease in asset price that a CDP can be liquidated with extra value to spare. This ensures that Dai holders can sleep well at night knowing that no matter what happens to the price of the asset backing their Dai that they can always receive equivalent value of the assets backing the Dai in circulation.</a:t>
            </a:r>
            <a:endParaRPr/>
          </a:p>
          <a:p>
            <a:pPr indent="0" lvl="0" marL="0" rtl="0" algn="l">
              <a:lnSpc>
                <a:spcPct val="100000"/>
              </a:lnSpc>
              <a:spcBef>
                <a:spcPts val="0"/>
              </a:spcBef>
              <a:spcAft>
                <a:spcPts val="0"/>
              </a:spcAft>
              <a:buClr>
                <a:srgbClr val="000000"/>
              </a:buClr>
              <a:buSzPts val="1400"/>
              <a:buFont typeface="Arial"/>
              <a:buNone/>
            </a:pPr>
            <a:r>
              <a:rPr lang="en-US" sz="1100"/>
              <a:t>At the time of writing CDP’s were currently 370% over-collateralized.</a:t>
            </a:r>
            <a:endParaRPr sz="1100"/>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1e7a02694_0_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1" name="Google Shape;131;g61e7a02694_0_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sz="1100"/>
              <a:t>The second and third reasons one would interact with the Dai Credit System is via what we call a Collateralized Debt Position, or CDP for short. Both of these use cases are speculative and are dependent on the creator having faith in the future value increase of the asset they are depositing into the CDP.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SzPts val="1400"/>
              <a:buNone/>
            </a:pPr>
            <a:r>
              <a:t/>
            </a:r>
            <a:endParaRPr sz="1100"/>
          </a:p>
          <a:p>
            <a:pPr indent="0" lvl="0" marL="0" rtl="0" algn="l">
              <a:lnSpc>
                <a:spcPct val="100000"/>
              </a:lnSpc>
              <a:spcBef>
                <a:spcPts val="0"/>
              </a:spcBef>
              <a:spcAft>
                <a:spcPts val="0"/>
              </a:spcAft>
              <a:buClr>
                <a:srgbClr val="000000"/>
              </a:buClr>
              <a:buSzPts val="1400"/>
              <a:buFont typeface="Arial"/>
              <a:buNone/>
            </a:pPr>
            <a:r>
              <a:rPr lang="en-US" sz="1100"/>
              <a:t>Overcollateralization ensures that in event of a rapid decrease in asset price that a CDP can be liquidated with extra value to spare. This ensures that Dai holders can sleep well at night knowing that no matter what happens to the price of the asset backing their Dai that they can always receive equivalent value of the assets backing the Dai in circulation.</a:t>
            </a:r>
            <a:endParaRPr/>
          </a:p>
          <a:p>
            <a:pPr indent="0" lvl="0" marL="0" rtl="0" algn="l">
              <a:lnSpc>
                <a:spcPct val="100000"/>
              </a:lnSpc>
              <a:spcBef>
                <a:spcPts val="0"/>
              </a:spcBef>
              <a:spcAft>
                <a:spcPts val="0"/>
              </a:spcAft>
              <a:buClr>
                <a:srgbClr val="000000"/>
              </a:buClr>
              <a:buSzPts val="1400"/>
              <a:buFont typeface="Arial"/>
              <a:buNone/>
            </a:pPr>
            <a:r>
              <a:rPr lang="en-US" sz="1100"/>
              <a:t>At the time of writing CDP’s were currently 370% over-collateralized.</a:t>
            </a:r>
            <a:endParaRPr sz="1100"/>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2" name="Google Shape;142;p1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t>Explain each colored chart</a:t>
            </a:r>
            <a:endParaRPr sz="1100"/>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1e7a02694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9" name="Google Shape;149;g61e7a02694_0_5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1400"/>
              <a:buNone/>
            </a:pPr>
            <a:r>
              <a:rPr lang="en-US" sz="1100"/>
              <a:t>Explain each colored chart</a:t>
            </a: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4285F4"/>
        </a:solidFill>
      </p:bgPr>
    </p:bg>
    <p:spTree>
      <p:nvGrpSpPr>
        <p:cNvPr id="9" name="Shape 9"/>
        <p:cNvGrpSpPr/>
        <p:nvPr/>
      </p:nvGrpSpPr>
      <p:grpSpPr>
        <a:xfrm>
          <a:off x="0" y="0"/>
          <a:ext cx="0" cy="0"/>
          <a:chOff x="0" y="0"/>
          <a:chExt cx="0" cy="0"/>
        </a:xfrm>
      </p:grpSpPr>
      <p:sp>
        <p:nvSpPr>
          <p:cNvPr id="10" name="Google Shape;10;p2"/>
          <p:cNvSpPr/>
          <p:nvPr/>
        </p:nvSpPr>
        <p:spPr>
          <a:xfrm flipH="1">
            <a:off x="8246400" y="4245924"/>
            <a:ext cx="897600" cy="897600"/>
          </a:xfrm>
          <a:custGeom>
            <a:rect b="b" l="l" r="r" t="t"/>
            <a:pathLst>
              <a:path extrusionOk="0" h="21600" w="21600">
                <a:moveTo>
                  <a:pt x="0" y="21600"/>
                </a:moveTo>
                <a:lnTo>
                  <a:pt x="21600" y="21600"/>
                </a:lnTo>
                <a:lnTo>
                  <a:pt x="0" y="0"/>
                </a:lnTo>
                <a:close/>
              </a:path>
            </a:pathLst>
          </a:custGeom>
          <a:solidFill>
            <a:srgbClr val="FFFFFF"/>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flipH="1">
            <a:off x="8246400" y="4245874"/>
            <a:ext cx="897600" cy="897600"/>
          </a:xfrm>
          <a:custGeom>
            <a:rect b="b" l="l" r="r" t="t"/>
            <a:pathLst>
              <a:path extrusionOk="0" h="21600" w="21600">
                <a:moveTo>
                  <a:pt x="0" y="0"/>
                </a:moveTo>
                <a:lnTo>
                  <a:pt x="18000" y="0"/>
                </a:lnTo>
                <a:cubicBezTo>
                  <a:pt x="19988" y="0"/>
                  <a:pt x="21600" y="1612"/>
                  <a:pt x="21600" y="3600"/>
                </a:cubicBezTo>
                <a:lnTo>
                  <a:pt x="21600" y="21600"/>
                </a:lnTo>
                <a:lnTo>
                  <a:pt x="0" y="21600"/>
                </a:lnTo>
                <a:close/>
              </a:path>
            </a:pathLst>
          </a:custGeom>
          <a:solidFill>
            <a:srgbClr val="FFFFFF">
              <a:alpha val="6745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title"/>
          </p:nvPr>
        </p:nvSpPr>
        <p:spPr>
          <a:xfrm>
            <a:off x="390525" y="1819275"/>
            <a:ext cx="8222100" cy="933600"/>
          </a:xfrm>
          <a:prstGeom prst="rect">
            <a:avLst/>
          </a:prstGeom>
          <a:noFill/>
          <a:ln>
            <a:noFill/>
          </a:ln>
        </p:spPr>
        <p:txBody>
          <a:bodyPr anchorCtr="0" anchor="b" bIns="91400" lIns="91400" spcFirstLastPara="1" rIns="91400" wrap="square" tIns="91400">
            <a:noAutofit/>
          </a:bodyPr>
          <a:lstStyle>
            <a:lvl1pPr lvl="0" marR="0" algn="l">
              <a:lnSpc>
                <a:spcPct val="100000"/>
              </a:lnSpc>
              <a:spcBef>
                <a:spcPts val="0"/>
              </a:spcBef>
              <a:spcAft>
                <a:spcPts val="0"/>
              </a:spcAft>
              <a:buClr>
                <a:srgbClr val="FFFFFF"/>
              </a:buClr>
              <a:buSzPts val="4800"/>
              <a:buFont typeface="Helvetica Neue"/>
              <a:buNone/>
              <a:defRPr b="0" i="0" sz="48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13" name="Google Shape;13;p2"/>
          <p:cNvSpPr txBox="1"/>
          <p:nvPr>
            <p:ph idx="1" type="body"/>
          </p:nvPr>
        </p:nvSpPr>
        <p:spPr>
          <a:xfrm>
            <a:off x="390525" y="2789129"/>
            <a:ext cx="8222100" cy="432901"/>
          </a:xfrm>
          <a:prstGeom prst="rect">
            <a:avLst/>
          </a:prstGeom>
          <a:noFill/>
          <a:ln>
            <a:noFill/>
          </a:ln>
        </p:spPr>
        <p:txBody>
          <a:bodyPr anchorCtr="0" anchor="t" bIns="91400" lIns="91400" spcFirstLastPara="1" rIns="91400" wrap="square" tIns="91400">
            <a:noAutofit/>
          </a:bodyPr>
          <a:lstStyle>
            <a:lvl1pPr indent="-228600" lvl="0" marL="4572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1pPr>
            <a:lvl2pPr indent="-228600" lvl="1" marL="9144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2pPr>
            <a:lvl3pPr indent="-228600" lvl="2" marL="13716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3pPr>
            <a:lvl4pPr indent="-228600" lvl="3" marL="18288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4pPr>
            <a:lvl5pPr indent="-228600" lvl="4" marL="2286000" marR="0" algn="l">
              <a:lnSpc>
                <a:spcPct val="100000"/>
              </a:lnSpc>
              <a:spcBef>
                <a:spcPts val="0"/>
              </a:spcBef>
              <a:spcAft>
                <a:spcPts val="0"/>
              </a:spcAft>
              <a:buClr>
                <a:srgbClr val="FFFFFF"/>
              </a:buClr>
              <a:buSzPts val="1800"/>
              <a:buFont typeface="Helvetica Neue"/>
              <a:buNone/>
              <a:defRPr b="0" i="0" sz="1800" u="none" cap="none" strike="noStrike">
                <a:solidFill>
                  <a:srgbClr val="FFFFFF"/>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14" name="Google Shape;14;p2"/>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_NUMBER">
  <p:cSld name="BIG_NUMBER">
    <p:spTree>
      <p:nvGrpSpPr>
        <p:cNvPr id="54" name="Shape 54"/>
        <p:cNvGrpSpPr/>
        <p:nvPr/>
      </p:nvGrpSpPr>
      <p:grpSpPr>
        <a:xfrm>
          <a:off x="0" y="0"/>
          <a:ext cx="0" cy="0"/>
          <a:chOff x="0" y="0"/>
          <a:chExt cx="0" cy="0"/>
        </a:xfrm>
      </p:grpSpPr>
      <p:sp>
        <p:nvSpPr>
          <p:cNvPr id="55" name="Google Shape;55;p11"/>
          <p:cNvSpPr txBox="1"/>
          <p:nvPr>
            <p:ph type="title"/>
          </p:nvPr>
        </p:nvSpPr>
        <p:spPr>
          <a:xfrm>
            <a:off x="475499" y="1258525"/>
            <a:ext cx="8222101" cy="1963500"/>
          </a:xfrm>
          <a:prstGeom prst="rect">
            <a:avLst/>
          </a:prstGeom>
          <a:noFill/>
          <a:ln>
            <a:noFill/>
          </a:ln>
        </p:spPr>
        <p:txBody>
          <a:bodyPr anchorCtr="0" anchor="b" bIns="91400" lIns="91400" spcFirstLastPara="1" rIns="91400" wrap="square" tIns="91400">
            <a:noAutofit/>
          </a:bodyPr>
          <a:lstStyle>
            <a:lvl1pPr lvl="0" marR="0" algn="ctr">
              <a:lnSpc>
                <a:spcPct val="100000"/>
              </a:lnSpc>
              <a:spcBef>
                <a:spcPts val="0"/>
              </a:spcBef>
              <a:spcAft>
                <a:spcPts val="0"/>
              </a:spcAft>
              <a:buClr>
                <a:srgbClr val="424242"/>
              </a:buClr>
              <a:buSzPts val="12000"/>
              <a:buFont typeface="Helvetica Neue"/>
              <a:buNone/>
              <a:defRPr b="0" i="0" sz="12000" u="none" cap="none" strike="noStrike">
                <a:solidFill>
                  <a:srgbClr val="424242"/>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56" name="Google Shape;56;p11"/>
          <p:cNvSpPr txBox="1"/>
          <p:nvPr>
            <p:ph idx="1" type="body"/>
          </p:nvPr>
        </p:nvSpPr>
        <p:spPr>
          <a:xfrm>
            <a:off x="475499" y="3304625"/>
            <a:ext cx="8222101" cy="1300800"/>
          </a:xfrm>
          <a:prstGeom prst="rect">
            <a:avLst/>
          </a:prstGeom>
          <a:noFill/>
          <a:ln>
            <a:noFill/>
          </a:ln>
        </p:spPr>
        <p:txBody>
          <a:bodyPr anchorCtr="0" anchor="t" bIns="91400" lIns="91400" spcFirstLastPara="1" rIns="91400" wrap="square" tIns="91400">
            <a:noAutofit/>
          </a:bodyPr>
          <a:lstStyle>
            <a:lvl1pPr indent="-342900" lvl="0" marL="4572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algn="ctr">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57" name="Google Shape;57;p11"/>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bg>
      <p:bgPr>
        <a:solidFill>
          <a:srgbClr val="4285F4"/>
        </a:solidFill>
      </p:bgPr>
    </p:bg>
    <p:spTree>
      <p:nvGrpSpPr>
        <p:cNvPr id="58" name="Shape 58"/>
        <p:cNvGrpSpPr/>
        <p:nvPr/>
      </p:nvGrpSpPr>
      <p:grpSpPr>
        <a:xfrm>
          <a:off x="0" y="0"/>
          <a:ext cx="0" cy="0"/>
          <a:chOff x="0" y="0"/>
          <a:chExt cx="0" cy="0"/>
        </a:xfrm>
      </p:grpSpPr>
      <p:sp>
        <p:nvSpPr>
          <p:cNvPr id="59" name="Google Shape;59;p12"/>
          <p:cNvSpPr/>
          <p:nvPr/>
        </p:nvSpPr>
        <p:spPr>
          <a:xfrm>
            <a:off x="0" y="-1"/>
            <a:ext cx="9144000" cy="487802"/>
          </a:xfrm>
          <a:prstGeom prst="rect">
            <a:avLst/>
          </a:prstGeom>
          <a:solidFill>
            <a:srgbClr val="73737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0" name="Google Shape;60;p12"/>
          <p:cNvGrpSpPr/>
          <p:nvPr/>
        </p:nvGrpSpPr>
        <p:grpSpPr>
          <a:xfrm>
            <a:off x="449391" y="1191254"/>
            <a:ext cx="745766" cy="45828"/>
            <a:chOff x="0" y="0"/>
            <a:chExt cx="745764" cy="45827"/>
          </a:xfrm>
        </p:grpSpPr>
        <p:sp>
          <p:nvSpPr>
            <p:cNvPr id="61" name="Google Shape;61;p12"/>
            <p:cNvSpPr/>
            <p:nvPr/>
          </p:nvSpPr>
          <p:spPr>
            <a:xfrm rot="-5400000">
              <a:off x="536420" y="-163517"/>
              <a:ext cx="45827" cy="372860"/>
            </a:xfrm>
            <a:prstGeom prst="rect">
              <a:avLst/>
            </a:pr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12"/>
            <p:cNvSpPr/>
            <p:nvPr/>
          </p:nvSpPr>
          <p:spPr>
            <a:xfrm rot="-5400000">
              <a:off x="165092" y="-165093"/>
              <a:ext cx="45827" cy="376012"/>
            </a:xfrm>
            <a:prstGeom prst="rect">
              <a:avLst/>
            </a:prstGeom>
            <a:solidFill>
              <a:srgbClr val="4285F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 name="Google Shape;63;p12"/>
          <p:cNvSpPr txBox="1"/>
          <p:nvPr>
            <p:ph type="title"/>
          </p:nvPr>
        </p:nvSpPr>
        <p:spPr>
          <a:xfrm>
            <a:off x="729450" y="1318650"/>
            <a:ext cx="7688400" cy="535201"/>
          </a:xfrm>
          <a:prstGeom prst="rect">
            <a:avLst/>
          </a:prstGeom>
          <a:noFill/>
          <a:ln>
            <a:noFill/>
          </a:ln>
        </p:spPr>
        <p:txBody>
          <a:bodyPr anchorCtr="0" anchor="t" bIns="91400" lIns="91400" spcFirstLastPara="1" rIns="91400" wrap="square" tIns="91400">
            <a:noAutofit/>
          </a:bodyPr>
          <a:lstStyle>
            <a:lvl1pPr lvl="0" marR="0" algn="l">
              <a:lnSpc>
                <a:spcPct val="100000"/>
              </a:lnSpc>
              <a:spcBef>
                <a:spcPts val="0"/>
              </a:spcBef>
              <a:spcAft>
                <a:spcPts val="0"/>
              </a:spcAft>
              <a:buClr>
                <a:srgbClr val="424242"/>
              </a:buClr>
              <a:buSzPts val="2600"/>
              <a:buFont typeface="Helvetica Neue"/>
              <a:buNone/>
              <a:defRPr b="0" i="0" sz="2600" u="none" cap="none" strike="noStrike">
                <a:solidFill>
                  <a:srgbClr val="424242"/>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64" name="Google Shape;64;p12"/>
          <p:cNvSpPr txBox="1"/>
          <p:nvPr>
            <p:ph idx="12" type="sldNum"/>
          </p:nvPr>
        </p:nvSpPr>
        <p:spPr>
          <a:xfrm>
            <a:off x="8748189" y="4779026"/>
            <a:ext cx="336814"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BODY" type="tx">
  <p:cSld name="TITLE_AND_BODY">
    <p:bg>
      <p:bgPr>
        <a:solidFill>
          <a:srgbClr val="30BD9F"/>
        </a:solidFill>
      </p:bgPr>
    </p:bg>
    <p:spTree>
      <p:nvGrpSpPr>
        <p:cNvPr id="15" name="Shape 15"/>
        <p:cNvGrpSpPr/>
        <p:nvPr/>
      </p:nvGrpSpPr>
      <p:grpSpPr>
        <a:xfrm>
          <a:off x="0" y="0"/>
          <a:ext cx="0" cy="0"/>
          <a:chOff x="0" y="0"/>
          <a:chExt cx="0" cy="0"/>
        </a:xfrm>
      </p:grpSpPr>
      <p:sp>
        <p:nvSpPr>
          <p:cNvPr id="16" name="Google Shape;16;p3"/>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3"/>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3"/>
          <p:cNvSpPr txBox="1"/>
          <p:nvPr>
            <p:ph idx="1" type="body"/>
          </p:nvPr>
        </p:nvSpPr>
        <p:spPr>
          <a:xfrm>
            <a:off x="471900" y="1919074"/>
            <a:ext cx="8222100" cy="2710201"/>
          </a:xfrm>
          <a:prstGeom prst="rect">
            <a:avLst/>
          </a:prstGeom>
          <a:noFill/>
          <a:ln>
            <a:noFill/>
          </a:ln>
        </p:spPr>
        <p:txBody>
          <a:bodyPr anchorCtr="0" anchor="t" bIns="91400" lIns="91400" spcFirstLastPara="1" rIns="91400" wrap="square" tIns="91400">
            <a:noAutofit/>
          </a:bodyPr>
          <a:lstStyle>
            <a:lvl1pPr indent="-342900" lvl="0" marL="457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19" name="Google Shape;19;p3"/>
          <p:cNvSpPr txBox="1"/>
          <p:nvPr>
            <p:ph type="title"/>
          </p:nvPr>
        </p:nvSpPr>
        <p:spPr>
          <a:xfrm>
            <a:off x="471900" y="268825"/>
            <a:ext cx="8222100" cy="767701"/>
          </a:xfrm>
          <a:prstGeom prst="rect">
            <a:avLst/>
          </a:prstGeom>
          <a:noFill/>
          <a:ln>
            <a:noFill/>
          </a:ln>
        </p:spPr>
        <p:txBody>
          <a:bodyPr anchorCtr="0" anchor="b" bIns="91400" lIns="91400" spcFirstLastPara="1" rIns="91400" wrap="square" tIns="91400">
            <a:noAutofit/>
          </a:bodyPr>
          <a:lstStyle>
            <a:lvl1pPr lvl="0"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20" name="Google Shape;20;p3"/>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_POINT">
  <p:cSld name="MAIN_POINT">
    <p:bg>
      <p:bgPr>
        <a:solidFill>
          <a:srgbClr val="4285F4"/>
        </a:solidFill>
      </p:bgPr>
    </p:bg>
    <p:spTree>
      <p:nvGrpSpPr>
        <p:cNvPr id="21" name="Shape 21"/>
        <p:cNvGrpSpPr/>
        <p:nvPr/>
      </p:nvGrpSpPr>
      <p:grpSpPr>
        <a:xfrm>
          <a:off x="0" y="0"/>
          <a:ext cx="0" cy="0"/>
          <a:chOff x="0" y="0"/>
          <a:chExt cx="0" cy="0"/>
        </a:xfrm>
      </p:grpSpPr>
      <p:sp>
        <p:nvSpPr>
          <p:cNvPr id="22" name="Google Shape;22;p4"/>
          <p:cNvSpPr txBox="1"/>
          <p:nvPr>
            <p:ph type="title"/>
          </p:nvPr>
        </p:nvSpPr>
        <p:spPr>
          <a:xfrm>
            <a:off x="490250" y="488249"/>
            <a:ext cx="6227101" cy="4090801"/>
          </a:xfrm>
          <a:prstGeom prst="rect">
            <a:avLst/>
          </a:prstGeom>
          <a:noFill/>
          <a:ln>
            <a:noFill/>
          </a:ln>
        </p:spPr>
        <p:txBody>
          <a:bodyPr anchorCtr="0" anchor="ctr" bIns="91400" lIns="91400" spcFirstLastPara="1" rIns="91400" wrap="square" tIns="91400">
            <a:noAutofit/>
          </a:bodyPr>
          <a:lstStyle>
            <a:lvl1pPr lvl="0" marR="0" algn="l">
              <a:lnSpc>
                <a:spcPct val="100000"/>
              </a:lnSpc>
              <a:spcBef>
                <a:spcPts val="0"/>
              </a:spcBef>
              <a:spcAft>
                <a:spcPts val="0"/>
              </a:spcAft>
              <a:buClr>
                <a:srgbClr val="FFFFFF"/>
              </a:buClr>
              <a:buSzPts val="6000"/>
              <a:buFont typeface="Helvetica Neue"/>
              <a:buNone/>
              <a:defRPr b="0" i="0" sz="60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23" name="Google Shape;23;p4"/>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4" name="Shape 24"/>
        <p:cNvGrpSpPr/>
        <p:nvPr/>
      </p:nvGrpSpPr>
      <p:grpSpPr>
        <a:xfrm>
          <a:off x="0" y="0"/>
          <a:ext cx="0" cy="0"/>
          <a:chOff x="0" y="0"/>
          <a:chExt cx="0" cy="0"/>
        </a:xfrm>
      </p:grpSpPr>
      <p:sp>
        <p:nvSpPr>
          <p:cNvPr id="25" name="Google Shape;25;p5"/>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HEADER" type="secHead">
  <p:cSld name="SECTION_HEADER">
    <p:bg>
      <p:bgPr>
        <a:solidFill>
          <a:srgbClr val="4285F4"/>
        </a:solidFill>
      </p:bgPr>
    </p:bg>
    <p:spTree>
      <p:nvGrpSpPr>
        <p:cNvPr id="26" name="Shape 26"/>
        <p:cNvGrpSpPr/>
        <p:nvPr/>
      </p:nvGrpSpPr>
      <p:grpSpPr>
        <a:xfrm>
          <a:off x="0" y="0"/>
          <a:ext cx="0" cy="0"/>
          <a:chOff x="0" y="0"/>
          <a:chExt cx="0" cy="0"/>
        </a:xfrm>
      </p:grpSpPr>
      <p:sp>
        <p:nvSpPr>
          <p:cNvPr id="27" name="Google Shape;27;p6"/>
          <p:cNvSpPr txBox="1"/>
          <p:nvPr>
            <p:ph type="title"/>
          </p:nvPr>
        </p:nvSpPr>
        <p:spPr>
          <a:xfrm>
            <a:off x="460950" y="2065350"/>
            <a:ext cx="8222100" cy="1012801"/>
          </a:xfrm>
          <a:prstGeom prst="rect">
            <a:avLst/>
          </a:prstGeom>
          <a:noFill/>
          <a:ln>
            <a:noFill/>
          </a:ln>
        </p:spPr>
        <p:txBody>
          <a:bodyPr anchorCtr="0" anchor="ctr" bIns="91400" lIns="91400" spcFirstLastPara="1" rIns="91400" wrap="square" tIns="91400">
            <a:noAutofit/>
          </a:bodyPr>
          <a:lstStyle>
            <a:lvl1pPr lvl="0" marR="0" algn="l">
              <a:lnSpc>
                <a:spcPct val="100000"/>
              </a:lnSpc>
              <a:spcBef>
                <a:spcPts val="0"/>
              </a:spcBef>
              <a:spcAft>
                <a:spcPts val="0"/>
              </a:spcAft>
              <a:buClr>
                <a:srgbClr val="FFFFFF"/>
              </a:buClr>
              <a:buSzPts val="4200"/>
              <a:buFont typeface="Helvetica Neue"/>
              <a:buNone/>
              <a:defRPr b="0" i="0" sz="42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28" name="Google Shape;28;p6"/>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AND_TWO_COLUMNS" type="twoColTx">
  <p:cSld name="TITLE_AND_TWO_COLUMNS">
    <p:bg>
      <p:bgPr>
        <a:solidFill>
          <a:srgbClr val="4285F4"/>
        </a:solidFill>
      </p:bgPr>
    </p:bg>
    <p:spTree>
      <p:nvGrpSpPr>
        <p:cNvPr id="29" name="Shape 29"/>
        <p:cNvGrpSpPr/>
        <p:nvPr/>
      </p:nvGrpSpPr>
      <p:grpSpPr>
        <a:xfrm>
          <a:off x="0" y="0"/>
          <a:ext cx="0" cy="0"/>
          <a:chOff x="0" y="0"/>
          <a:chExt cx="0" cy="0"/>
        </a:xfrm>
      </p:grpSpPr>
      <p:sp>
        <p:nvSpPr>
          <p:cNvPr id="30" name="Google Shape;30;p7"/>
          <p:cNvSpPr/>
          <p:nvPr/>
        </p:nvSpPr>
        <p:spPr>
          <a:xfrm flipH="1" rot="10800000">
            <a:off x="0" y="1686000"/>
            <a:ext cx="9144000" cy="34575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7"/>
          <p:cNvSpPr/>
          <p:nvPr/>
        </p:nvSpPr>
        <p:spPr>
          <a:xfrm>
            <a:off x="0" y="1685999"/>
            <a:ext cx="9144000"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
          <p:cNvSpPr txBox="1"/>
          <p:nvPr>
            <p:ph type="title"/>
          </p:nvPr>
        </p:nvSpPr>
        <p:spPr>
          <a:xfrm>
            <a:off x="471900" y="738725"/>
            <a:ext cx="8222100" cy="767701"/>
          </a:xfrm>
          <a:prstGeom prst="rect">
            <a:avLst/>
          </a:prstGeom>
          <a:noFill/>
          <a:ln>
            <a:noFill/>
          </a:ln>
        </p:spPr>
        <p:txBody>
          <a:bodyPr anchorCtr="0" anchor="b" bIns="91400" lIns="91400" spcFirstLastPara="1" rIns="91400" wrap="square" tIns="91400">
            <a:noAutofit/>
          </a:bodyPr>
          <a:lstStyle>
            <a:lvl1pPr lvl="0"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33" name="Google Shape;33;p7"/>
          <p:cNvSpPr txBox="1"/>
          <p:nvPr>
            <p:ph idx="1" type="body"/>
          </p:nvPr>
        </p:nvSpPr>
        <p:spPr>
          <a:xfrm>
            <a:off x="471900" y="1919074"/>
            <a:ext cx="3999901" cy="2710201"/>
          </a:xfrm>
          <a:prstGeom prst="rect">
            <a:avLst/>
          </a:prstGeom>
          <a:noFill/>
          <a:ln>
            <a:noFill/>
          </a:ln>
        </p:spPr>
        <p:txBody>
          <a:bodyPr anchorCtr="0" anchor="t" bIns="91400" lIns="91400" spcFirstLastPara="1" rIns="91400" wrap="square" tIns="91400">
            <a:noAutofit/>
          </a:bodyPr>
          <a:lstStyle>
            <a:lvl1pPr indent="-317500" lvl="0" marL="4572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1pPr>
            <a:lvl2pPr indent="-317500" lvl="1" marL="9144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2pPr>
            <a:lvl3pPr indent="-317500" lvl="2" marL="13716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3pPr>
            <a:lvl4pPr indent="-317500" lvl="3" marL="18288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4pPr>
            <a:lvl5pPr indent="-317500" lvl="4" marL="2286000" marR="0" algn="l">
              <a:lnSpc>
                <a:spcPct val="115000"/>
              </a:lnSpc>
              <a:spcBef>
                <a:spcPts val="0"/>
              </a:spcBef>
              <a:spcAft>
                <a:spcPts val="0"/>
              </a:spcAft>
              <a:buClr>
                <a:srgbClr val="737373"/>
              </a:buClr>
              <a:buSzPts val="1400"/>
              <a:buFont typeface="Helvetica Neue"/>
              <a:buChar char="○"/>
              <a:defRPr b="0" i="0" sz="14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34" name="Google Shape;34;p7"/>
          <p:cNvSpPr txBox="1"/>
          <p:nvPr>
            <p:ph idx="2" type="body"/>
          </p:nvPr>
        </p:nvSpPr>
        <p:spPr>
          <a:xfrm>
            <a:off x="4694249" y="1919074"/>
            <a:ext cx="3999901" cy="2710201"/>
          </a:xfrm>
          <a:prstGeom prst="rect">
            <a:avLst/>
          </a:prstGeom>
          <a:noFill/>
          <a:ln>
            <a:noFill/>
          </a:ln>
        </p:spPr>
        <p:txBody>
          <a:bodyPr anchorCtr="0" anchor="t" bIns="91400" lIns="91400" spcFirstLastPara="1" rIns="91400" wrap="square" tIns="91400">
            <a:noAutofit/>
          </a:bodyPr>
          <a:lstStyle>
            <a:lvl1pPr indent="-342900" lvl="0" marL="457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35" name="Google Shape;35;p7"/>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_COLUMN_TEXT">
  <p:cSld name="ONE_COLUMN_TEXT">
    <p:bg>
      <p:bgPr>
        <a:solidFill>
          <a:srgbClr val="4285F4"/>
        </a:solidFill>
      </p:bgPr>
    </p:bg>
    <p:spTree>
      <p:nvGrpSpPr>
        <p:cNvPr id="36" name="Shape 36"/>
        <p:cNvGrpSpPr/>
        <p:nvPr/>
      </p:nvGrpSpPr>
      <p:grpSpPr>
        <a:xfrm>
          <a:off x="0" y="0"/>
          <a:ext cx="0" cy="0"/>
          <a:chOff x="0" y="0"/>
          <a:chExt cx="0" cy="0"/>
        </a:xfrm>
      </p:grpSpPr>
      <p:sp>
        <p:nvSpPr>
          <p:cNvPr id="37" name="Google Shape;37;p8"/>
          <p:cNvSpPr/>
          <p:nvPr/>
        </p:nvSpPr>
        <p:spPr>
          <a:xfrm flipH="1" rot="10800000">
            <a:off x="3276600" y="24"/>
            <a:ext cx="5867400" cy="5143501"/>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8"/>
          <p:cNvSpPr/>
          <p:nvPr/>
        </p:nvSpPr>
        <p:spPr>
          <a:xfrm rot="-5400000">
            <a:off x="759149" y="2517450"/>
            <a:ext cx="51435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8"/>
          <p:cNvSpPr txBox="1"/>
          <p:nvPr>
            <p:ph type="title"/>
          </p:nvPr>
        </p:nvSpPr>
        <p:spPr>
          <a:xfrm>
            <a:off x="226077" y="357800"/>
            <a:ext cx="2808001" cy="953401"/>
          </a:xfrm>
          <a:prstGeom prst="rect">
            <a:avLst/>
          </a:prstGeom>
          <a:noFill/>
          <a:ln>
            <a:noFill/>
          </a:ln>
        </p:spPr>
        <p:txBody>
          <a:bodyPr anchorCtr="0" anchor="b" bIns="91400" lIns="91400" spcFirstLastPara="1" rIns="91400" wrap="square" tIns="91400">
            <a:noAutofit/>
          </a:bodyPr>
          <a:lstStyle>
            <a:lvl1pPr lvl="0" marR="0" algn="l">
              <a:lnSpc>
                <a:spcPct val="100000"/>
              </a:lnSpc>
              <a:spcBef>
                <a:spcPts val="0"/>
              </a:spcBef>
              <a:spcAft>
                <a:spcPts val="0"/>
              </a:spcAft>
              <a:buClr>
                <a:srgbClr val="FFFFFF"/>
              </a:buClr>
              <a:buSzPts val="2400"/>
              <a:buFont typeface="Helvetica Neue"/>
              <a:buNone/>
              <a:defRPr b="0" i="0" sz="2400" u="none" cap="none" strike="noStrike">
                <a:solidFill>
                  <a:srgbClr val="FFFFFF"/>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40" name="Google Shape;40;p8"/>
          <p:cNvSpPr txBox="1"/>
          <p:nvPr>
            <p:ph idx="1" type="body"/>
          </p:nvPr>
        </p:nvSpPr>
        <p:spPr>
          <a:xfrm>
            <a:off x="226075" y="1465799"/>
            <a:ext cx="2808000" cy="3163501"/>
          </a:xfrm>
          <a:prstGeom prst="rect">
            <a:avLst/>
          </a:prstGeom>
          <a:noFill/>
          <a:ln>
            <a:noFill/>
          </a:ln>
        </p:spPr>
        <p:txBody>
          <a:bodyPr anchorCtr="0" anchor="t" bIns="91400" lIns="91400" spcFirstLastPara="1" rIns="91400" wrap="square" tIns="91400">
            <a:noAutofit/>
          </a:bodyPr>
          <a:lstStyle>
            <a:lvl1pPr indent="-304800" lvl="0" marL="4572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1pPr>
            <a:lvl2pPr indent="-304800" lvl="1" marL="9144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2pPr>
            <a:lvl3pPr indent="-304800" lvl="2" marL="13716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3pPr>
            <a:lvl4pPr indent="-304800" lvl="3" marL="18288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4pPr>
            <a:lvl5pPr indent="-304800" lvl="4" marL="2286000" marR="0" algn="l">
              <a:lnSpc>
                <a:spcPct val="115000"/>
              </a:lnSpc>
              <a:spcBef>
                <a:spcPts val="0"/>
              </a:spcBef>
              <a:spcAft>
                <a:spcPts val="0"/>
              </a:spcAft>
              <a:buClr>
                <a:srgbClr val="FFFFFF"/>
              </a:buClr>
              <a:buSzPts val="1200"/>
              <a:buFont typeface="Helvetica Neue"/>
              <a:buChar char="○"/>
              <a:defRPr b="0" i="0" sz="1200" u="none" cap="none" strike="noStrike">
                <a:solidFill>
                  <a:srgbClr val="FFFFFF"/>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41" name="Google Shape;41;p8"/>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_TITLE_AND_DESCRIPTION">
  <p:cSld name="SECTION_TITLE_AND_DESCRIPTION">
    <p:bg>
      <p:bgPr>
        <a:solidFill>
          <a:srgbClr val="4285F4"/>
        </a:solidFill>
      </p:bgPr>
    </p:bg>
    <p:spTree>
      <p:nvGrpSpPr>
        <p:cNvPr id="42" name="Shape 42"/>
        <p:cNvGrpSpPr/>
        <p:nvPr/>
      </p:nvGrpSpPr>
      <p:grpSpPr>
        <a:xfrm>
          <a:off x="0" y="0"/>
          <a:ext cx="0" cy="0"/>
          <a:chOff x="0" y="0"/>
          <a:chExt cx="0" cy="0"/>
        </a:xfrm>
      </p:grpSpPr>
      <p:sp>
        <p:nvSpPr>
          <p:cNvPr id="43" name="Google Shape;43;p9"/>
          <p:cNvSpPr/>
          <p:nvPr/>
        </p:nvSpPr>
        <p:spPr>
          <a:xfrm flipH="1">
            <a:off x="0" y="0"/>
            <a:ext cx="4572000" cy="51435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9"/>
          <p:cNvSpPr/>
          <p:nvPr/>
        </p:nvSpPr>
        <p:spPr>
          <a:xfrm rot="5400000">
            <a:off x="1946424" y="2517750"/>
            <a:ext cx="5142902"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9"/>
          <p:cNvSpPr txBox="1"/>
          <p:nvPr>
            <p:ph type="title"/>
          </p:nvPr>
        </p:nvSpPr>
        <p:spPr>
          <a:xfrm>
            <a:off x="265500" y="1233175"/>
            <a:ext cx="4045200" cy="1482301"/>
          </a:xfrm>
          <a:prstGeom prst="rect">
            <a:avLst/>
          </a:prstGeom>
          <a:noFill/>
          <a:ln>
            <a:noFill/>
          </a:ln>
        </p:spPr>
        <p:txBody>
          <a:bodyPr anchorCtr="0" anchor="b" bIns="91400" lIns="91400" spcFirstLastPara="1" rIns="91400" wrap="square" tIns="91400">
            <a:noAutofit/>
          </a:bodyPr>
          <a:lstStyle>
            <a:lvl1pPr lvl="0" marR="0" algn="ctr">
              <a:lnSpc>
                <a:spcPct val="100000"/>
              </a:lnSpc>
              <a:spcBef>
                <a:spcPts val="0"/>
              </a:spcBef>
              <a:spcAft>
                <a:spcPts val="0"/>
              </a:spcAft>
              <a:buClr>
                <a:srgbClr val="424242"/>
              </a:buClr>
              <a:buSzPts val="4200"/>
              <a:buFont typeface="Helvetica Neue"/>
              <a:buNone/>
              <a:defRPr b="0" i="0" sz="4200" u="none" cap="none" strike="noStrike">
                <a:solidFill>
                  <a:srgbClr val="424242"/>
                </a:solidFill>
                <a:latin typeface="Helvetica Neue"/>
                <a:ea typeface="Helvetica Neue"/>
                <a:cs typeface="Helvetica Neue"/>
                <a:sym typeface="Helvetica Neue"/>
              </a:defRPr>
            </a:lvl1pPr>
            <a:lvl2pPr lvl="1"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46" name="Google Shape;46;p9"/>
          <p:cNvSpPr txBox="1"/>
          <p:nvPr>
            <p:ph idx="1" type="body"/>
          </p:nvPr>
        </p:nvSpPr>
        <p:spPr>
          <a:xfrm>
            <a:off x="265500" y="2779466"/>
            <a:ext cx="4045200" cy="1235101"/>
          </a:xfrm>
          <a:prstGeom prst="rect">
            <a:avLst/>
          </a:prstGeom>
          <a:noFill/>
          <a:ln>
            <a:noFill/>
          </a:ln>
        </p:spPr>
        <p:txBody>
          <a:bodyPr anchorCtr="0" anchor="t" bIns="91400" lIns="91400" spcFirstLastPara="1" rIns="91400" wrap="square" tIns="91400">
            <a:noAutofit/>
          </a:bodyPr>
          <a:lstStyle>
            <a:lvl1pPr indent="-228600" lvl="0" marL="4572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1pPr>
            <a:lvl2pPr indent="-228600" lvl="1" marL="9144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2pPr>
            <a:lvl3pPr indent="-228600" lvl="2" marL="13716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3pPr>
            <a:lvl4pPr indent="-228600" lvl="3" marL="18288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4pPr>
            <a:lvl5pPr indent="-228600" lvl="4" marL="2286000" marR="0" algn="ctr">
              <a:lnSpc>
                <a:spcPct val="100000"/>
              </a:lnSpc>
              <a:spcBef>
                <a:spcPts val="0"/>
              </a:spcBef>
              <a:spcAft>
                <a:spcPts val="0"/>
              </a:spcAft>
              <a:buClr>
                <a:srgbClr val="737373"/>
              </a:buClr>
              <a:buSzPts val="2100"/>
              <a:buFont typeface="Helvetica Neue"/>
              <a:buNone/>
              <a:defRPr b="0" i="0" sz="21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47" name="Google Shape;47;p9"/>
          <p:cNvSpPr txBox="1"/>
          <p:nvPr>
            <p:ph idx="2" type="body"/>
          </p:nvPr>
        </p:nvSpPr>
        <p:spPr>
          <a:xfrm>
            <a:off x="4939500" y="724199"/>
            <a:ext cx="3837000" cy="3695102"/>
          </a:xfrm>
          <a:prstGeom prst="rect">
            <a:avLst/>
          </a:prstGeom>
          <a:noFill/>
          <a:ln>
            <a:noFill/>
          </a:ln>
        </p:spPr>
        <p:txBody>
          <a:bodyPr anchorCtr="0" anchor="ctr" bIns="91400" lIns="91400" spcFirstLastPara="1" rIns="91400" wrap="square" tIns="91400">
            <a:noAutofit/>
          </a:bodyPr>
          <a:lstStyle>
            <a:lvl1pPr indent="-342900" lvl="0" marL="457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48" name="Google Shape;48;p9"/>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_ONLY">
  <p:cSld name="CAPTION_ONLY">
    <p:bg>
      <p:bgPr>
        <a:solidFill>
          <a:srgbClr val="4285F4"/>
        </a:solidFill>
      </p:bgPr>
    </p:bg>
    <p:spTree>
      <p:nvGrpSpPr>
        <p:cNvPr id="49" name="Shape 49"/>
        <p:cNvGrpSpPr/>
        <p:nvPr/>
      </p:nvGrpSpPr>
      <p:grpSpPr>
        <a:xfrm>
          <a:off x="0" y="0"/>
          <a:ext cx="0" cy="0"/>
          <a:chOff x="0" y="0"/>
          <a:chExt cx="0" cy="0"/>
        </a:xfrm>
      </p:grpSpPr>
      <p:sp>
        <p:nvSpPr>
          <p:cNvPr id="50" name="Google Shape;50;p10"/>
          <p:cNvSpPr/>
          <p:nvPr/>
        </p:nvSpPr>
        <p:spPr>
          <a:xfrm flipH="1" rot="10800000">
            <a:off x="0" y="0"/>
            <a:ext cx="9144000" cy="4695901"/>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10"/>
          <p:cNvSpPr/>
          <p:nvPr/>
        </p:nvSpPr>
        <p:spPr>
          <a:xfrm flipH="1" rot="10800000">
            <a:off x="0" y="4622724"/>
            <a:ext cx="9144000" cy="741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10"/>
          <p:cNvSpPr txBox="1"/>
          <p:nvPr>
            <p:ph idx="1" type="body"/>
          </p:nvPr>
        </p:nvSpPr>
        <p:spPr>
          <a:xfrm>
            <a:off x="57150" y="4696824"/>
            <a:ext cx="8382000" cy="446701"/>
          </a:xfrm>
          <a:prstGeom prst="rect">
            <a:avLst/>
          </a:prstGeom>
          <a:noFill/>
          <a:ln>
            <a:noFill/>
          </a:ln>
        </p:spPr>
        <p:txBody>
          <a:bodyPr anchorCtr="0" anchor="ctr" bIns="91400" lIns="91400" spcFirstLastPara="1" rIns="91400" wrap="square" tIns="91400">
            <a:noAutofit/>
          </a:bodyPr>
          <a:lstStyle>
            <a:lvl1pPr indent="-228600" lvl="0" marL="457200" marR="0" algn="l">
              <a:lnSpc>
                <a:spcPct val="100000"/>
              </a:lnSpc>
              <a:spcBef>
                <a:spcPts val="0"/>
              </a:spcBef>
              <a:spcAft>
                <a:spcPts val="0"/>
              </a:spcAft>
              <a:buClr>
                <a:srgbClr val="FFFFFF"/>
              </a:buClr>
              <a:buSzPts val="1200"/>
              <a:buFont typeface="Helvetica Neue"/>
              <a:buNone/>
              <a:defRPr b="0" i="0" sz="1200" u="none" cap="none" strike="noStrike">
                <a:solidFill>
                  <a:srgbClr val="FFFFFF"/>
                </a:solidFill>
                <a:latin typeface="Helvetica Neue"/>
                <a:ea typeface="Helvetica Neue"/>
                <a:cs typeface="Helvetica Neue"/>
                <a:sym typeface="Helvetica Neue"/>
              </a:defRPr>
            </a:lvl1pPr>
          </a:lstStyle>
          <a:p/>
        </p:txBody>
      </p:sp>
      <p:sp>
        <p:nvSpPr>
          <p:cNvPr id="53" name="Google Shape;53;p10"/>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1pPr>
            <a:lvl2pPr indent="0" lvl="1"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2pPr>
            <a:lvl3pPr indent="0" lvl="2"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3pPr>
            <a:lvl4pPr indent="0" lvl="3"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4pPr>
            <a:lvl5pPr indent="0" lvl="4"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5pPr>
            <a:lvl6pPr indent="0" lvl="5"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6pPr>
            <a:lvl7pPr indent="0" lvl="6"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7pPr>
            <a:lvl8pPr indent="0" lvl="7"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8pPr>
            <a:lvl9pPr indent="0" lvl="8" marL="0" marR="0" algn="r">
              <a:lnSpc>
                <a:spcPct val="100000"/>
              </a:lnSpc>
              <a:spcBef>
                <a:spcPts val="0"/>
              </a:spcBef>
              <a:spcAft>
                <a:spcPts val="0"/>
              </a:spcAft>
              <a:buClr>
                <a:srgbClr val="FFFFFF"/>
              </a:buClr>
              <a:buSzPts val="1000"/>
              <a:buFont typeface="Helvetica Neue"/>
              <a:buNone/>
              <a:defRPr b="0" i="0" sz="1000" u="none" cap="none" strike="noStrike">
                <a:solidFill>
                  <a:srgbClr val="FFFFFF"/>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solidFill>
                <a:srgbClr val="737373"/>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0"/>
            <a:ext cx="8229600" cy="1063229"/>
          </a:xfrm>
          <a:prstGeom prst="rect">
            <a:avLst/>
          </a:prstGeom>
          <a:noFill/>
          <a:ln>
            <a:noFill/>
          </a:ln>
        </p:spPr>
        <p:txBody>
          <a:bodyPr anchorCtr="0" anchor="b" bIns="91400" lIns="91400" spcFirstLastPara="1" rIns="91400" wrap="square" tIns="91400">
            <a:noAutofit/>
          </a:bodyPr>
          <a:lstStyle>
            <a:lvl1pPr lvl="0"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FFFFFF"/>
              </a:buClr>
              <a:buSzPts val="3200"/>
              <a:buFont typeface="Helvetica Neue"/>
              <a:buNone/>
              <a:defRPr b="1" i="0" sz="3200" u="none" cap="none" strike="noStrike">
                <a:solidFill>
                  <a:srgbClr val="FFFFFF"/>
                </a:solidFill>
                <a:latin typeface="Helvetica Neue"/>
                <a:ea typeface="Helvetica Neue"/>
                <a:cs typeface="Helvetica Neue"/>
                <a:sym typeface="Helvetica Neue"/>
              </a:defRPr>
            </a:lvl9pPr>
          </a:lstStyle>
          <a:p/>
        </p:txBody>
      </p:sp>
      <p:sp>
        <p:nvSpPr>
          <p:cNvPr id="7" name="Google Shape;7;p1"/>
          <p:cNvSpPr txBox="1"/>
          <p:nvPr>
            <p:ph idx="1" type="body"/>
          </p:nvPr>
        </p:nvSpPr>
        <p:spPr>
          <a:xfrm>
            <a:off x="457200" y="1200150"/>
            <a:ext cx="8229600" cy="3943350"/>
          </a:xfrm>
          <a:prstGeom prst="rect">
            <a:avLst/>
          </a:prstGeom>
          <a:noFill/>
          <a:ln>
            <a:noFill/>
          </a:ln>
        </p:spPr>
        <p:txBody>
          <a:bodyPr anchorCtr="0" anchor="t" bIns="91400" lIns="91400" spcFirstLastPara="1" rIns="91400" wrap="square" tIns="91400">
            <a:noAutofit/>
          </a:bodyPr>
          <a:lstStyle>
            <a:lvl1pPr indent="-342900" lvl="0" marL="457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1pPr>
            <a:lvl2pPr indent="-342900" lvl="1" marL="914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2pPr>
            <a:lvl3pPr indent="-342900" lvl="2" marL="1371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3pPr>
            <a:lvl4pPr indent="-342900" lvl="3" marL="1828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4pPr>
            <a:lvl5pPr indent="-342900" lvl="4" marL="22860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5pPr>
            <a:lvl6pPr indent="-342900" lvl="5" marL="27432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6pPr>
            <a:lvl7pPr indent="-342900" lvl="6" marL="32004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7pPr>
            <a:lvl8pPr indent="-342900" lvl="7" marL="36576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8pPr>
            <a:lvl9pPr indent="-342900" lvl="8" marL="4114800" marR="0" rtl="0" algn="l">
              <a:lnSpc>
                <a:spcPct val="115000"/>
              </a:lnSpc>
              <a:spcBef>
                <a:spcPts val="0"/>
              </a:spcBef>
              <a:spcAft>
                <a:spcPts val="0"/>
              </a:spcAft>
              <a:buClr>
                <a:srgbClr val="737373"/>
              </a:buClr>
              <a:buSzPts val="1800"/>
              <a:buFont typeface="Helvetica Neue"/>
              <a:buChar char="■"/>
              <a:defRPr b="0" i="0" sz="1800" u="none" cap="none" strike="noStrike">
                <a:solidFill>
                  <a:srgbClr val="737373"/>
                </a:solidFill>
                <a:latin typeface="Helvetica Neue"/>
                <a:ea typeface="Helvetica Neue"/>
                <a:cs typeface="Helvetica Neue"/>
                <a:sym typeface="Helvetica Neue"/>
              </a:defRPr>
            </a:lvl9pPr>
          </a:lstStyle>
          <a:p/>
        </p:txBody>
      </p:sp>
      <p:sp>
        <p:nvSpPr>
          <p:cNvPr id="8" name="Google Shape;8;p1"/>
          <p:cNvSpPr txBox="1"/>
          <p:nvPr>
            <p:ph idx="12" type="sldNum"/>
          </p:nvPr>
        </p:nvSpPr>
        <p:spPr>
          <a:xfrm>
            <a:off x="8735428" y="4724798"/>
            <a:ext cx="336813" cy="335251"/>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1pPr>
            <a:lvl2pPr indent="0" lvl="1"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2pPr>
            <a:lvl3pPr indent="0" lvl="2"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3pPr>
            <a:lvl4pPr indent="0" lvl="3"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4pPr>
            <a:lvl5pPr indent="0" lvl="4"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5pPr>
            <a:lvl6pPr indent="0" lvl="5"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6pPr>
            <a:lvl7pPr indent="0" lvl="6"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7pPr>
            <a:lvl8pPr indent="0" lvl="7"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8pPr>
            <a:lvl9pPr indent="0" lvl="8" marL="0" marR="0" rtl="0" algn="r">
              <a:lnSpc>
                <a:spcPct val="100000"/>
              </a:lnSpc>
              <a:spcBef>
                <a:spcPts val="0"/>
              </a:spcBef>
              <a:spcAft>
                <a:spcPts val="0"/>
              </a:spcAft>
              <a:buClr>
                <a:srgbClr val="737373"/>
              </a:buClr>
              <a:buSzPts val="1000"/>
              <a:buFont typeface="Helvetica Neue"/>
              <a:buNone/>
              <a:defRPr b="0" i="0" sz="1000" u="none" cap="none" strike="noStrike">
                <a:solidFill>
                  <a:srgbClr val="737373"/>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sz="14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hyperlink" Target="https://vote.makerdao.com/"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saistats.com/" TargetMode="External"/><Relationship Id="rId4" Type="http://schemas.openxmlformats.org/officeDocument/2006/relationships/hyperlink" Target="http://dai.descipher.io/" TargetMode="External"/><Relationship Id="rId5" Type="http://schemas.openxmlformats.org/officeDocument/2006/relationships/hyperlink" Target="http://loans.descipher.io/" TargetMode="External"/><Relationship Id="rId6" Type="http://schemas.openxmlformats.org/officeDocument/2006/relationships/hyperlink" Target="http://makerdao.descipher.io/" TargetMode="External"/><Relationship Id="rId7" Type="http://schemas.openxmlformats.org/officeDocument/2006/relationships/hyperlink" Target="https://graphs.santiment.net/makerdao" TargetMode="External"/><Relationship Id="rId8" Type="http://schemas.openxmlformats.org/officeDocument/2006/relationships/hyperlink" Target="https://mkr.tool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68" name="Shape 68"/>
        <p:cNvGrpSpPr/>
        <p:nvPr/>
      </p:nvGrpSpPr>
      <p:grpSpPr>
        <a:xfrm>
          <a:off x="0" y="0"/>
          <a:ext cx="0" cy="0"/>
          <a:chOff x="0" y="0"/>
          <a:chExt cx="0" cy="0"/>
        </a:xfrm>
      </p:grpSpPr>
      <p:pic>
        <p:nvPicPr>
          <p:cNvPr descr="Shape 67" id="69" name="Google Shape;69;p13"/>
          <p:cNvPicPr preferRelativeResize="0"/>
          <p:nvPr/>
        </p:nvPicPr>
        <p:blipFill rotWithShape="1">
          <a:blip r:embed="rId3">
            <a:alphaModFix/>
          </a:blip>
          <a:srcRect b="0" l="0" r="0" t="0"/>
          <a:stretch/>
        </p:blipFill>
        <p:spPr>
          <a:xfrm>
            <a:off x="2457350" y="682462"/>
            <a:ext cx="4229299" cy="4229299"/>
          </a:xfrm>
          <a:prstGeom prst="rect">
            <a:avLst/>
          </a:prstGeom>
          <a:noFill/>
          <a:ln>
            <a:noFill/>
          </a:ln>
        </p:spPr>
      </p:pic>
      <p:sp>
        <p:nvSpPr>
          <p:cNvPr id="70" name="Google Shape;70;p13"/>
          <p:cNvSpPr txBox="1"/>
          <p:nvPr>
            <p:ph type="title"/>
          </p:nvPr>
        </p:nvSpPr>
        <p:spPr>
          <a:xfrm>
            <a:off x="551475" y="247925"/>
            <a:ext cx="8048400" cy="1205700"/>
          </a:xfrm>
          <a:prstGeom prst="rect">
            <a:avLst/>
          </a:prstGeom>
          <a:noFill/>
          <a:ln>
            <a:noFill/>
          </a:ln>
        </p:spPr>
        <p:txBody>
          <a:bodyPr anchorCtr="0" anchor="b" bIns="91400" lIns="91400" spcFirstLastPara="1" rIns="91400" wrap="square" tIns="91400">
            <a:noAutofit/>
          </a:bodyPr>
          <a:lstStyle/>
          <a:p>
            <a:pPr indent="0" lvl="0" marL="0" marR="0" rtl="0" algn="ctr">
              <a:lnSpc>
                <a:spcPct val="100000"/>
              </a:lnSpc>
              <a:spcBef>
                <a:spcPts val="0"/>
              </a:spcBef>
              <a:spcAft>
                <a:spcPts val="0"/>
              </a:spcAft>
              <a:buClr>
                <a:srgbClr val="FFFFFF"/>
              </a:buClr>
              <a:buSzPts val="3200"/>
              <a:buFont typeface="Helvetica Neue"/>
              <a:buNone/>
            </a:pPr>
            <a:r>
              <a:rPr lang="en-US">
                <a:solidFill>
                  <a:srgbClr val="546979"/>
                </a:solidFill>
                <a:latin typeface="Roboto Mono"/>
                <a:ea typeface="Roboto Mono"/>
                <a:cs typeface="Roboto Mono"/>
                <a:sym typeface="Roboto Mono"/>
              </a:rPr>
              <a:t>SCD vs MCD</a:t>
            </a:r>
            <a:r>
              <a:rPr lang="en-US">
                <a:solidFill>
                  <a:srgbClr val="546979"/>
                </a:solidFill>
                <a:latin typeface="Roboto Mono"/>
                <a:ea typeface="Roboto Mono"/>
                <a:cs typeface="Roboto Mono"/>
                <a:sym typeface="Roboto Mono"/>
              </a:rPr>
              <a:t> </a:t>
            </a:r>
            <a:endParaRPr>
              <a:solidFill>
                <a:srgbClr val="546979"/>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FFFFFF"/>
              </a:buClr>
              <a:buSzPts val="3200"/>
              <a:buFont typeface="Helvetica Neue"/>
              <a:buNone/>
            </a:pPr>
            <a:r>
              <a:t/>
            </a:r>
            <a:endParaRPr sz="1800">
              <a:solidFill>
                <a:srgbClr val="546979"/>
              </a:solidFill>
              <a:latin typeface="Roboto Mono"/>
              <a:ea typeface="Roboto Mono"/>
              <a:cs typeface="Roboto Mono"/>
              <a:sym typeface="Roboto Mon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58" name="Shape 158"/>
        <p:cNvGrpSpPr/>
        <p:nvPr/>
      </p:nvGrpSpPr>
      <p:grpSpPr>
        <a:xfrm>
          <a:off x="0" y="0"/>
          <a:ext cx="0" cy="0"/>
          <a:chOff x="0" y="0"/>
          <a:chExt cx="0" cy="0"/>
        </a:xfrm>
      </p:grpSpPr>
      <p:pic>
        <p:nvPicPr>
          <p:cNvPr descr="Shape 67" id="159" name="Google Shape;159;p22"/>
          <p:cNvPicPr preferRelativeResize="0"/>
          <p:nvPr/>
        </p:nvPicPr>
        <p:blipFill rotWithShape="1">
          <a:blip r:embed="rId3">
            <a:alphaModFix/>
          </a:blip>
          <a:srcRect b="0" l="0" r="0" t="0"/>
          <a:stretch/>
        </p:blipFill>
        <p:spPr>
          <a:xfrm>
            <a:off x="2152650" y="152400"/>
            <a:ext cx="4838700" cy="4838700"/>
          </a:xfrm>
          <a:prstGeom prst="rect">
            <a:avLst/>
          </a:prstGeom>
          <a:noFill/>
          <a:ln>
            <a:noFill/>
          </a:ln>
        </p:spPr>
      </p:pic>
      <p:sp>
        <p:nvSpPr>
          <p:cNvPr id="160" name="Google Shape;160;p22"/>
          <p:cNvSpPr txBox="1"/>
          <p:nvPr/>
        </p:nvSpPr>
        <p:spPr>
          <a:xfrm>
            <a:off x="43675" y="54600"/>
            <a:ext cx="9058500" cy="508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latin typeface="Helvetica Neue"/>
                <a:ea typeface="Helvetica Neue"/>
                <a:cs typeface="Helvetica Neue"/>
                <a:sym typeface="Helvetica Neue"/>
              </a:rPr>
              <a:t>???????????????????????????????????????????????????????????????????????????????????????????????????????????????????????????????????????????????????????????????????????????????????????????????????????????????????????????????????????????????????????????????????????????????????????????????????????????????????????????????????????????????????????????????????????????????????????????????????????????????????????????????????????????????????????????????????????????????????????????????????????????????????????????????????????????????????????????????????????????????????????????????????????????????????????????????????????????????????????????????????????????????????????????????????????????????????????????????????????????????????????????????????????????????????????????????????????????????????????????????????????????????????????????????????????????????????????????????????????????????????????????????????????????????????????????????????????????????????????????????????????????????????????????????????????????????????????????????????????????????????????????????????????????????????????????????????????????????????????????????????????????????????????????????????????????????????????????????????????????????????????????????????????????????????????????????????????????????????????????????????????????????????????????????????????????????????????????????????????????????????????????????????????????????????????????????????????????????????????????????????????????????????????????????????????????????????????????????????????????????????????????????????????????????????????????????????????????????????????????????????????????????????????????????????????????????????????????????????????????????????????????????????????????????????????????????????????????????????????????????????????????????????????????????????????????????????????????????????????????????????????????????????????????????????????????????????????????????????????????????????????????????????????????????????????????????????????????????????????????????????????????????????????????????????????????????????????????????????????????????????????????????????????????????????????????????????????????????????????????????????????????????????????????????????????????????????????????????????????????????????????????????????????</a:t>
            </a:r>
            <a:endParaRPr sz="3600">
              <a:latin typeface="Helvetica Neue"/>
              <a:ea typeface="Helvetica Neue"/>
              <a:cs typeface="Helvetica Neue"/>
              <a:sym typeface="Helvetica Neue"/>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64" name="Shape 164"/>
        <p:cNvGrpSpPr/>
        <p:nvPr/>
      </p:nvGrpSpPr>
      <p:grpSpPr>
        <a:xfrm>
          <a:off x="0" y="0"/>
          <a:ext cx="0" cy="0"/>
          <a:chOff x="0" y="0"/>
          <a:chExt cx="0" cy="0"/>
        </a:xfrm>
      </p:grpSpPr>
      <p:sp>
        <p:nvSpPr>
          <p:cNvPr id="165" name="Google Shape;165;p23"/>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3"/>
          <p:cNvSpPr txBox="1"/>
          <p:nvPr>
            <p:ph type="title"/>
          </p:nvPr>
        </p:nvSpPr>
        <p:spPr>
          <a:xfrm>
            <a:off x="460950" y="244150"/>
            <a:ext cx="8222100" cy="6522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Maker’s Governance Token</a:t>
            </a:r>
            <a:endParaRPr sz="2400">
              <a:latin typeface="Roboto Mono"/>
              <a:ea typeface="Roboto Mono"/>
              <a:cs typeface="Roboto Mono"/>
              <a:sym typeface="Roboto Mono"/>
            </a:endParaRPr>
          </a:p>
        </p:txBody>
      </p:sp>
      <p:pic>
        <p:nvPicPr>
          <p:cNvPr descr="Shape 74" id="167" name="Google Shape;167;p23"/>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168" name="Google Shape;168;p23"/>
          <p:cNvSpPr txBox="1"/>
          <p:nvPr>
            <p:ph type="title"/>
          </p:nvPr>
        </p:nvSpPr>
        <p:spPr>
          <a:xfrm>
            <a:off x="400850" y="1375500"/>
            <a:ext cx="4857300" cy="28290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solidFill>
                  <a:srgbClr val="000000"/>
                </a:solidFill>
                <a:latin typeface="Roboto Mono"/>
                <a:ea typeface="Roboto Mono"/>
                <a:cs typeface="Roboto Mono"/>
                <a:sym typeface="Roboto Mono"/>
              </a:rPr>
              <a:t>MKR</a:t>
            </a:r>
            <a:endParaRPr sz="2400">
              <a:solidFill>
                <a:srgbClr val="000000"/>
              </a:solidFill>
              <a:latin typeface="Roboto Mono"/>
              <a:ea typeface="Roboto Mono"/>
              <a:cs typeface="Roboto Mono"/>
              <a:sym typeface="Roboto Mono"/>
            </a:endParaRPr>
          </a:p>
          <a:p>
            <a:pPr indent="0" lvl="0" marL="0" marR="0" rtl="0" algn="l">
              <a:lnSpc>
                <a:spcPct val="100000"/>
              </a:lnSpc>
              <a:spcBef>
                <a:spcPts val="0"/>
              </a:spcBef>
              <a:spcAft>
                <a:spcPts val="0"/>
              </a:spcAft>
              <a:buClr>
                <a:srgbClr val="FFFFFF"/>
              </a:buClr>
              <a:buSzPts val="3200"/>
              <a:buFont typeface="Helvetica Neue"/>
              <a:buNone/>
            </a:pPr>
            <a:r>
              <a:t/>
            </a:r>
            <a:endParaRPr sz="2400">
              <a:solidFill>
                <a:srgbClr val="000000"/>
              </a:solidFill>
              <a:latin typeface="Roboto Mono"/>
              <a:ea typeface="Roboto Mono"/>
              <a:cs typeface="Roboto Mono"/>
              <a:sym typeface="Roboto Mono"/>
            </a:endParaRPr>
          </a:p>
          <a:p>
            <a:pPr indent="-355600" lvl="0" marL="457200" marR="0" rtl="0" algn="l">
              <a:lnSpc>
                <a:spcPct val="100000"/>
              </a:lnSpc>
              <a:spcBef>
                <a:spcPts val="0"/>
              </a:spcBef>
              <a:spcAft>
                <a:spcPts val="0"/>
              </a:spcAft>
              <a:buClr>
                <a:srgbClr val="000000"/>
              </a:buClr>
              <a:buSzPts val="2000"/>
              <a:buFont typeface="Roboto Mono"/>
              <a:buChar char="●"/>
            </a:pPr>
            <a:r>
              <a:rPr b="0" lang="en-US" sz="2000">
                <a:solidFill>
                  <a:srgbClr val="000000"/>
                </a:solidFill>
                <a:latin typeface="Roboto Mono"/>
                <a:ea typeface="Roboto Mono"/>
                <a:cs typeface="Roboto Mono"/>
                <a:sym typeface="Roboto Mono"/>
              </a:rPr>
              <a:t>Governance Token</a:t>
            </a:r>
            <a:endParaRPr b="0" sz="2000">
              <a:solidFill>
                <a:srgbClr val="000000"/>
              </a:solidFill>
              <a:latin typeface="Roboto Mono"/>
              <a:ea typeface="Roboto Mono"/>
              <a:cs typeface="Roboto Mono"/>
              <a:sym typeface="Roboto Mono"/>
            </a:endParaRPr>
          </a:p>
          <a:p>
            <a:pPr indent="-355600" lvl="0" marL="457200" marR="0" rtl="0" algn="l">
              <a:lnSpc>
                <a:spcPct val="100000"/>
              </a:lnSpc>
              <a:spcBef>
                <a:spcPts val="0"/>
              </a:spcBef>
              <a:spcAft>
                <a:spcPts val="0"/>
              </a:spcAft>
              <a:buClr>
                <a:srgbClr val="000000"/>
              </a:buClr>
              <a:buSzPts val="2000"/>
              <a:buFont typeface="Roboto Mono"/>
              <a:buChar char="●"/>
            </a:pPr>
            <a:r>
              <a:rPr b="0" lang="en-US" sz="2000">
                <a:solidFill>
                  <a:srgbClr val="000000"/>
                </a:solidFill>
                <a:latin typeface="Roboto Mono"/>
                <a:ea typeface="Roboto Mono"/>
                <a:cs typeface="Roboto Mono"/>
                <a:sym typeface="Roboto Mono"/>
              </a:rPr>
              <a:t>1,000,000 in existence</a:t>
            </a:r>
            <a:endParaRPr b="0" sz="2000">
              <a:solidFill>
                <a:srgbClr val="000000"/>
              </a:solidFill>
              <a:latin typeface="Roboto Mono"/>
              <a:ea typeface="Roboto Mono"/>
              <a:cs typeface="Roboto Mono"/>
              <a:sym typeface="Roboto Mono"/>
            </a:endParaRPr>
          </a:p>
          <a:p>
            <a:pPr indent="-355600" lvl="0" marL="457200" marR="0" rtl="0" algn="l">
              <a:lnSpc>
                <a:spcPct val="100000"/>
              </a:lnSpc>
              <a:spcBef>
                <a:spcPts val="0"/>
              </a:spcBef>
              <a:spcAft>
                <a:spcPts val="0"/>
              </a:spcAft>
              <a:buClr>
                <a:srgbClr val="000000"/>
              </a:buClr>
              <a:buSzPts val="2000"/>
              <a:buFont typeface="Roboto Mono"/>
              <a:buChar char="●"/>
            </a:pPr>
            <a:r>
              <a:rPr b="0" lang="en-US" sz="2000">
                <a:solidFill>
                  <a:srgbClr val="000000"/>
                </a:solidFill>
                <a:latin typeface="Roboto Mono"/>
                <a:ea typeface="Roboto Mono"/>
                <a:cs typeface="Roboto Mono"/>
                <a:sym typeface="Roboto Mono"/>
              </a:rPr>
              <a:t>MKR holders make decisions about the Maker protocol through on-chain governance</a:t>
            </a:r>
            <a:endParaRPr b="0" sz="2000">
              <a:solidFill>
                <a:srgbClr val="000000"/>
              </a:solidFill>
              <a:latin typeface="Roboto Mono"/>
              <a:ea typeface="Roboto Mono"/>
              <a:cs typeface="Roboto Mono"/>
              <a:sym typeface="Roboto Mono"/>
            </a:endParaRPr>
          </a:p>
          <a:p>
            <a:pPr indent="0" lvl="0" marL="0" marR="0" rtl="0" algn="l">
              <a:lnSpc>
                <a:spcPct val="100000"/>
              </a:lnSpc>
              <a:spcBef>
                <a:spcPts val="0"/>
              </a:spcBef>
              <a:spcAft>
                <a:spcPts val="0"/>
              </a:spcAft>
              <a:buSzPts val="3200"/>
              <a:buNone/>
            </a:pPr>
            <a:r>
              <a:t/>
            </a:r>
            <a:endParaRPr b="0" sz="1800">
              <a:solidFill>
                <a:srgbClr val="000000"/>
              </a:solidFill>
              <a:latin typeface="Roboto Mono"/>
              <a:ea typeface="Roboto Mono"/>
              <a:cs typeface="Roboto Mono"/>
              <a:sym typeface="Roboto Mono"/>
            </a:endParaRPr>
          </a:p>
        </p:txBody>
      </p:sp>
      <p:pic>
        <p:nvPicPr>
          <p:cNvPr descr="Shape 67" id="169" name="Google Shape;169;p23"/>
          <p:cNvPicPr preferRelativeResize="0"/>
          <p:nvPr/>
        </p:nvPicPr>
        <p:blipFill rotWithShape="1">
          <a:blip r:embed="rId4">
            <a:alphaModFix/>
          </a:blip>
          <a:srcRect b="0" l="0" r="0" t="0"/>
          <a:stretch/>
        </p:blipFill>
        <p:spPr>
          <a:xfrm>
            <a:off x="5808150" y="2333738"/>
            <a:ext cx="2025300" cy="2025300"/>
          </a:xfrm>
          <a:prstGeom prst="rect">
            <a:avLst/>
          </a:prstGeom>
          <a:noFill/>
          <a:ln>
            <a:noFill/>
          </a:ln>
        </p:spPr>
      </p:pic>
      <p:sp>
        <p:nvSpPr>
          <p:cNvPr id="170" name="Google Shape;170;p23"/>
          <p:cNvSpPr txBox="1"/>
          <p:nvPr/>
        </p:nvSpPr>
        <p:spPr>
          <a:xfrm>
            <a:off x="5780800" y="1828750"/>
            <a:ext cx="3412200" cy="46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latin typeface="Helvetica Neue"/>
                <a:ea typeface="Helvetica Neue"/>
                <a:cs typeface="Helvetica Neue"/>
                <a:sym typeface="Helvetica Neue"/>
                <a:hlinkClick r:id="rId5"/>
              </a:rPr>
              <a:t>https://vote.makerdao.com/</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74" name="Shape 174"/>
        <p:cNvGrpSpPr/>
        <p:nvPr/>
      </p:nvGrpSpPr>
      <p:grpSpPr>
        <a:xfrm>
          <a:off x="0" y="0"/>
          <a:ext cx="0" cy="0"/>
          <a:chOff x="0" y="0"/>
          <a:chExt cx="0" cy="0"/>
        </a:xfrm>
      </p:grpSpPr>
      <p:sp>
        <p:nvSpPr>
          <p:cNvPr id="175" name="Google Shape;175;p24"/>
          <p:cNvSpPr/>
          <p:nvPr/>
        </p:nvSpPr>
        <p:spPr>
          <a:xfrm flipH="1" rot="10800000">
            <a:off x="0" y="1293342"/>
            <a:ext cx="9144000" cy="3850158"/>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4"/>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 185" id="177" name="Google Shape;177;p24"/>
          <p:cNvPicPr preferRelativeResize="0"/>
          <p:nvPr/>
        </p:nvPicPr>
        <p:blipFill rotWithShape="1">
          <a:blip r:embed="rId3">
            <a:alphaModFix/>
          </a:blip>
          <a:srcRect b="0" l="0" r="0" t="0"/>
          <a:stretch/>
        </p:blipFill>
        <p:spPr>
          <a:xfrm>
            <a:off x="8003499" y="0"/>
            <a:ext cx="1140501" cy="1140500"/>
          </a:xfrm>
          <a:prstGeom prst="rect">
            <a:avLst/>
          </a:prstGeom>
          <a:noFill/>
          <a:ln>
            <a:noFill/>
          </a:ln>
        </p:spPr>
      </p:pic>
      <p:pic>
        <p:nvPicPr>
          <p:cNvPr id="178" name="Google Shape;178;p24"/>
          <p:cNvPicPr preferRelativeResize="0"/>
          <p:nvPr/>
        </p:nvPicPr>
        <p:blipFill>
          <a:blip r:embed="rId4">
            <a:alphaModFix/>
          </a:blip>
          <a:stretch>
            <a:fillRect/>
          </a:stretch>
        </p:blipFill>
        <p:spPr>
          <a:xfrm>
            <a:off x="-270550" y="0"/>
            <a:ext cx="9592326" cy="450796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82" name="Shape 182"/>
        <p:cNvGrpSpPr/>
        <p:nvPr/>
      </p:nvGrpSpPr>
      <p:grpSpPr>
        <a:xfrm>
          <a:off x="0" y="0"/>
          <a:ext cx="0" cy="0"/>
          <a:chOff x="0" y="0"/>
          <a:chExt cx="0" cy="0"/>
        </a:xfrm>
      </p:grpSpPr>
      <p:sp>
        <p:nvSpPr>
          <p:cNvPr id="183" name="Google Shape;183;p25"/>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What have we done in governance so far?</a:t>
            </a:r>
            <a:endParaRPr sz="2400">
              <a:latin typeface="Roboto Mono"/>
              <a:ea typeface="Roboto Mono"/>
              <a:cs typeface="Roboto Mono"/>
              <a:sym typeface="Roboto Mono"/>
            </a:endParaRPr>
          </a:p>
        </p:txBody>
      </p:sp>
      <p:sp>
        <p:nvSpPr>
          <p:cNvPr id="184" name="Google Shape;184;p25"/>
          <p:cNvSpPr txBox="1"/>
          <p:nvPr/>
        </p:nvSpPr>
        <p:spPr>
          <a:xfrm>
            <a:off x="300600" y="1263063"/>
            <a:ext cx="5917500" cy="3998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Ratified the Foundation Proposal</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Raised the debt ceiling once from 50MM to 100MM</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21 Stability Fee adjustments</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Established the first Asset Priority List</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Ratified the Risk Team mandate</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Ratified the Governance Facilitator Role</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Changed SF polls to have exponential rate-stepping options</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Ratified the Oracle Team mandate</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Ratified the Oracles Incentives Restructuring proposal</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Ratified the Responsible Oracle Migration Proposal</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Ratified the DeFi Public Feed Proposal</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Ratified the Migration Proposal and Executive vote</a:t>
            </a:r>
            <a:endParaRPr>
              <a:latin typeface="Roboto Mono"/>
              <a:ea typeface="Roboto Mono"/>
              <a:cs typeface="Roboto Mono"/>
              <a:sym typeface="Roboto Mono"/>
            </a:endParaRPr>
          </a:p>
        </p:txBody>
      </p:sp>
      <p:pic>
        <p:nvPicPr>
          <p:cNvPr descr="Shape 74" id="185" name="Google Shape;185;p25"/>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id="186" name="Google Shape;186;p25"/>
          <p:cNvPicPr preferRelativeResize="0"/>
          <p:nvPr/>
        </p:nvPicPr>
        <p:blipFill>
          <a:blip r:embed="rId4">
            <a:alphaModFix/>
          </a:blip>
          <a:stretch>
            <a:fillRect/>
          </a:stretch>
        </p:blipFill>
        <p:spPr>
          <a:xfrm rot="621856">
            <a:off x="6141771" y="1786870"/>
            <a:ext cx="2579384" cy="2770837"/>
          </a:xfrm>
          <a:prstGeom prst="rect">
            <a:avLst/>
          </a:prstGeom>
          <a:noFill/>
          <a:ln>
            <a:noFill/>
          </a:ln>
        </p:spPr>
      </p:pic>
      <p:sp>
        <p:nvSpPr>
          <p:cNvPr id="187" name="Google Shape;187;p25"/>
          <p:cNvSpPr txBox="1"/>
          <p:nvPr/>
        </p:nvSpPr>
        <p:spPr>
          <a:xfrm>
            <a:off x="626300" y="932500"/>
            <a:ext cx="1725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as of 11/17/2019</a:t>
            </a:r>
            <a:endParaRPr>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4"/>
                                        </p:tgtEl>
                                        <p:attrNameLst>
                                          <p:attrName>style.visibility</p:attrName>
                                        </p:attrNameLst>
                                      </p:cBhvr>
                                      <p:to>
                                        <p:strVal val="visible"/>
                                      </p:to>
                                    </p:set>
                                    <p:animEffect filter="fade" transition="in">
                                      <p:cBhvr>
                                        <p:cTn dur="1000"/>
                                        <p:tgtEl>
                                          <p:spTgt spid="1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91" name="Shape 191"/>
        <p:cNvGrpSpPr/>
        <p:nvPr/>
      </p:nvGrpSpPr>
      <p:grpSpPr>
        <a:xfrm>
          <a:off x="0" y="0"/>
          <a:ext cx="0" cy="0"/>
          <a:chOff x="0" y="0"/>
          <a:chExt cx="0" cy="0"/>
        </a:xfrm>
      </p:grpSpPr>
      <p:sp>
        <p:nvSpPr>
          <p:cNvPr id="192" name="Google Shape;192;p26"/>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What have we done in governance so far?</a:t>
            </a:r>
            <a:endParaRPr sz="2400">
              <a:latin typeface="Roboto Mono"/>
              <a:ea typeface="Roboto Mono"/>
              <a:cs typeface="Roboto Mono"/>
              <a:sym typeface="Roboto Mono"/>
            </a:endParaRPr>
          </a:p>
        </p:txBody>
      </p:sp>
      <p:sp>
        <p:nvSpPr>
          <p:cNvPr id="193" name="Google Shape;193;p26"/>
          <p:cNvSpPr txBox="1"/>
          <p:nvPr/>
        </p:nvSpPr>
        <p:spPr>
          <a:xfrm>
            <a:off x="210450" y="1442544"/>
            <a:ext cx="5917500" cy="2139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30+ Governance Polls</a:t>
            </a:r>
            <a:endParaRPr>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a:latin typeface="Roboto Mono"/>
                <a:ea typeface="Roboto Mono"/>
                <a:cs typeface="Roboto Mono"/>
                <a:sym typeface="Roboto Mono"/>
              </a:rPr>
              <a:t>21+ Executive Votes</a:t>
            </a:r>
            <a:endParaRPr>
              <a:latin typeface="Roboto Mono"/>
              <a:ea typeface="Roboto Mono"/>
              <a:cs typeface="Roboto Mono"/>
              <a:sym typeface="Roboto Mono"/>
            </a:endParaRPr>
          </a:p>
        </p:txBody>
      </p:sp>
      <p:pic>
        <p:nvPicPr>
          <p:cNvPr descr="Shape 74" id="194" name="Google Shape;194;p26"/>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id="195" name="Google Shape;195;p26"/>
          <p:cNvPicPr preferRelativeResize="0"/>
          <p:nvPr/>
        </p:nvPicPr>
        <p:blipFill>
          <a:blip r:embed="rId4">
            <a:alphaModFix/>
          </a:blip>
          <a:stretch>
            <a:fillRect/>
          </a:stretch>
        </p:blipFill>
        <p:spPr>
          <a:xfrm rot="621856">
            <a:off x="6141771" y="1786870"/>
            <a:ext cx="2579384" cy="277083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99" name="Shape 199"/>
        <p:cNvGrpSpPr/>
        <p:nvPr/>
      </p:nvGrpSpPr>
      <p:grpSpPr>
        <a:xfrm>
          <a:off x="0" y="0"/>
          <a:ext cx="0" cy="0"/>
          <a:chOff x="0" y="0"/>
          <a:chExt cx="0" cy="0"/>
        </a:xfrm>
      </p:grpSpPr>
      <p:sp>
        <p:nvSpPr>
          <p:cNvPr id="200" name="Google Shape;200;p27"/>
          <p:cNvSpPr/>
          <p:nvPr/>
        </p:nvSpPr>
        <p:spPr>
          <a:xfrm flipH="1" rot="10800000">
            <a:off x="0" y="1293300"/>
            <a:ext cx="9144000" cy="38502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7"/>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Shape 185" id="202" name="Google Shape;202;p27"/>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203" name="Google Shape;203;p27"/>
          <p:cNvSpPr txBox="1"/>
          <p:nvPr/>
        </p:nvSpPr>
        <p:spPr>
          <a:xfrm>
            <a:off x="106350" y="1445425"/>
            <a:ext cx="8953200" cy="35946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Roboto Mono"/>
              <a:buChar char="●"/>
            </a:pPr>
            <a:r>
              <a:rPr lang="en-US" sz="1900">
                <a:latin typeface="Roboto Mono"/>
                <a:ea typeface="Roboto Mono"/>
                <a:cs typeface="Roboto Mono"/>
                <a:sym typeface="Roboto Mono"/>
              </a:rPr>
              <a:t>Most discussions happen on the f</a:t>
            </a:r>
            <a:r>
              <a:rPr lang="en-US" sz="1900">
                <a:latin typeface="Roboto Mono"/>
                <a:ea typeface="Roboto Mono"/>
                <a:cs typeface="Roboto Mono"/>
                <a:sym typeface="Roboto Mono"/>
              </a:rPr>
              <a:t>orum (</a:t>
            </a:r>
            <a:r>
              <a:rPr i="1" lang="en-US" sz="1900">
                <a:latin typeface="Roboto Mono"/>
                <a:ea typeface="Roboto Mono"/>
                <a:cs typeface="Roboto Mono"/>
                <a:sym typeface="Roboto Mono"/>
              </a:rPr>
              <a:t>forum.makerdao.com</a:t>
            </a:r>
            <a:r>
              <a:rPr lang="en-US" sz="1900">
                <a:latin typeface="Roboto Mono"/>
                <a:ea typeface="Roboto Mono"/>
                <a:cs typeface="Roboto Mono"/>
                <a:sym typeface="Roboto Mono"/>
              </a:rPr>
              <a:t>)</a:t>
            </a:r>
            <a:endParaRPr sz="1900">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i="1" lang="en-US">
                <a:latin typeface="Roboto Mono"/>
                <a:ea typeface="Roboto Mono"/>
                <a:cs typeface="Roboto Mono"/>
                <a:sym typeface="Roboto Mono"/>
              </a:rPr>
              <a:t>Last 30 days: </a:t>
            </a:r>
            <a:r>
              <a:rPr i="1" lang="en-US">
                <a:highlight>
                  <a:srgbClr val="FFFF00"/>
                </a:highlight>
                <a:latin typeface="Roboto Mono"/>
                <a:ea typeface="Roboto Mono"/>
                <a:cs typeface="Roboto Mono"/>
                <a:sym typeface="Roboto Mono"/>
              </a:rPr>
              <a:t>402 posts</a:t>
            </a:r>
            <a:r>
              <a:rPr i="1" lang="en-US">
                <a:latin typeface="Roboto Mono"/>
                <a:ea typeface="Roboto Mono"/>
                <a:cs typeface="Roboto Mono"/>
                <a:sym typeface="Roboto Mono"/>
              </a:rPr>
              <a:t>, </a:t>
            </a:r>
            <a:r>
              <a:rPr i="1" lang="en-US">
                <a:highlight>
                  <a:srgbClr val="FFFF00"/>
                </a:highlight>
                <a:latin typeface="Roboto Mono"/>
                <a:ea typeface="Roboto Mono"/>
                <a:cs typeface="Roboto Mono"/>
                <a:sym typeface="Roboto Mono"/>
              </a:rPr>
              <a:t>34 Topics</a:t>
            </a:r>
            <a:r>
              <a:rPr i="1" lang="en-US">
                <a:latin typeface="Roboto Mono"/>
                <a:ea typeface="Roboto Mono"/>
                <a:cs typeface="Roboto Mono"/>
                <a:sym typeface="Roboto Mono"/>
              </a:rPr>
              <a:t>, </a:t>
            </a:r>
            <a:r>
              <a:rPr i="1" lang="en-US">
                <a:highlight>
                  <a:srgbClr val="FFFF00"/>
                </a:highlight>
                <a:latin typeface="Roboto Mono"/>
                <a:ea typeface="Roboto Mono"/>
                <a:cs typeface="Roboto Mono"/>
                <a:sym typeface="Roboto Mono"/>
              </a:rPr>
              <a:t>179 active users</a:t>
            </a:r>
            <a:endParaRPr i="1">
              <a:highlight>
                <a:srgbClr val="FFFF00"/>
              </a:highlight>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sz="1900">
                <a:latin typeface="Roboto Mono"/>
                <a:ea typeface="Roboto Mono"/>
                <a:cs typeface="Roboto Mono"/>
                <a:sym typeface="Roboto Mono"/>
              </a:rPr>
              <a:t>Weekly Governance and Risk calls</a:t>
            </a:r>
            <a:endParaRPr sz="1900">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i="1" lang="en-US">
                <a:latin typeface="Roboto Mono"/>
                <a:ea typeface="Roboto Mono"/>
                <a:cs typeface="Roboto Mono"/>
                <a:sym typeface="Roboto Mono"/>
              </a:rPr>
              <a:t>summarized</a:t>
            </a:r>
            <a:endParaRPr i="1">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i="1" lang="en-US">
                <a:latin typeface="Roboto Mono"/>
                <a:ea typeface="Roboto Mono"/>
                <a:cs typeface="Roboto Mono"/>
                <a:sym typeface="Roboto Mono"/>
              </a:rPr>
              <a:t>transcribed</a:t>
            </a:r>
            <a:endParaRPr i="1">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i="1" lang="en-US">
                <a:latin typeface="Roboto Mono"/>
                <a:ea typeface="Roboto Mono"/>
                <a:cs typeface="Roboto Mono"/>
                <a:sym typeface="Roboto Mono"/>
              </a:rPr>
              <a:t>audio recording</a:t>
            </a:r>
            <a:endParaRPr i="1">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i="1" lang="en-US">
                <a:latin typeface="Roboto Mono"/>
                <a:ea typeface="Roboto Mono"/>
                <a:cs typeface="Roboto Mono"/>
                <a:sym typeface="Roboto Mono"/>
              </a:rPr>
              <a:t>video recording</a:t>
            </a:r>
            <a:endParaRPr i="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sz="1900">
                <a:latin typeface="Roboto Mono"/>
                <a:ea typeface="Roboto Mono"/>
                <a:cs typeface="Roboto Mono"/>
                <a:sym typeface="Roboto Mono"/>
              </a:rPr>
              <a:t>Rich acting as a governance facilitator</a:t>
            </a:r>
            <a:endParaRPr sz="1900">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i="1" lang="en-US">
                <a:latin typeface="Roboto Mono"/>
                <a:ea typeface="Roboto Mono"/>
                <a:cs typeface="Roboto Mono"/>
                <a:sym typeface="Roboto Mono"/>
              </a:rPr>
              <a:t>helps surface important topics &amp; blockers</a:t>
            </a:r>
            <a:endParaRPr i="1">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i="1" lang="en-US">
                <a:latin typeface="Roboto Mono"/>
                <a:ea typeface="Roboto Mono"/>
                <a:cs typeface="Roboto Mono"/>
                <a:sym typeface="Roboto Mono"/>
              </a:rPr>
              <a:t>executes on the needs of governance</a:t>
            </a:r>
            <a:endParaRPr i="1">
              <a:latin typeface="Roboto Mono"/>
              <a:ea typeface="Roboto Mono"/>
              <a:cs typeface="Roboto Mono"/>
              <a:sym typeface="Roboto Mono"/>
            </a:endParaRPr>
          </a:p>
          <a:p>
            <a:pPr indent="-317500" lvl="0" marL="457200" rtl="0" algn="l">
              <a:spcBef>
                <a:spcPts val="0"/>
              </a:spcBef>
              <a:spcAft>
                <a:spcPts val="0"/>
              </a:spcAft>
              <a:buSzPts val="1400"/>
              <a:buFont typeface="Roboto Mono"/>
              <a:buChar char="●"/>
            </a:pPr>
            <a:r>
              <a:rPr lang="en-US" sz="1900">
                <a:latin typeface="Roboto Mono"/>
                <a:ea typeface="Roboto Mono"/>
                <a:cs typeface="Roboto Mono"/>
                <a:sym typeface="Roboto Mono"/>
              </a:rPr>
              <a:t>Foundation Team </a:t>
            </a:r>
            <a:r>
              <a:rPr lang="en-US" sz="1900">
                <a:latin typeface="Roboto Mono"/>
                <a:ea typeface="Roboto Mono"/>
                <a:cs typeface="Roboto Mono"/>
                <a:sym typeface="Roboto Mono"/>
              </a:rPr>
              <a:t>facilitates</a:t>
            </a:r>
            <a:r>
              <a:rPr lang="en-US" sz="1900">
                <a:latin typeface="Roboto Mono"/>
                <a:ea typeface="Roboto Mono"/>
                <a:cs typeface="Roboto Mono"/>
                <a:sym typeface="Roboto Mono"/>
              </a:rPr>
              <a:t> each poll and vote</a:t>
            </a:r>
            <a:endParaRPr sz="1900">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lang="en-US">
                <a:latin typeface="Roboto Mono"/>
                <a:ea typeface="Roboto Mono"/>
                <a:cs typeface="Roboto Mono"/>
                <a:sym typeface="Roboto Mono"/>
              </a:rPr>
              <a:t>constructs the code for the proposal itself</a:t>
            </a:r>
            <a:endParaRPr>
              <a:latin typeface="Roboto Mono"/>
              <a:ea typeface="Roboto Mono"/>
              <a:cs typeface="Roboto Mono"/>
              <a:sym typeface="Roboto Mono"/>
            </a:endParaRPr>
          </a:p>
          <a:p>
            <a:pPr indent="-317500" lvl="1" marL="914400" rtl="0" algn="l">
              <a:spcBef>
                <a:spcPts val="0"/>
              </a:spcBef>
              <a:spcAft>
                <a:spcPts val="0"/>
              </a:spcAft>
              <a:buSzPts val="1400"/>
              <a:buFont typeface="Roboto Mono"/>
              <a:buChar char="○"/>
            </a:pPr>
            <a:r>
              <a:rPr lang="en-US">
                <a:latin typeface="Roboto Mono"/>
                <a:ea typeface="Roboto Mono"/>
                <a:cs typeface="Roboto Mono"/>
                <a:sym typeface="Roboto Mono"/>
              </a:rPr>
              <a:t>host all relevant information on the voting dashboard</a:t>
            </a:r>
            <a:endParaRPr>
              <a:latin typeface="Roboto Mono"/>
              <a:ea typeface="Roboto Mono"/>
              <a:cs typeface="Roboto Mono"/>
              <a:sym typeface="Roboto Mono"/>
            </a:endParaRPr>
          </a:p>
        </p:txBody>
      </p:sp>
      <p:sp>
        <p:nvSpPr>
          <p:cNvPr id="204" name="Google Shape;204;p27"/>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t>How?</a:t>
            </a:r>
            <a:endParaRPr sz="2400"/>
          </a:p>
        </p:txBody>
      </p:sp>
      <p:sp>
        <p:nvSpPr>
          <p:cNvPr id="205" name="Google Shape;205;p27"/>
          <p:cNvSpPr txBox="1"/>
          <p:nvPr/>
        </p:nvSpPr>
        <p:spPr>
          <a:xfrm>
            <a:off x="8041775" y="877825"/>
            <a:ext cx="3148500" cy="36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a:solidFill>
                  <a:srgbClr val="FFFFFF"/>
                </a:solidFill>
                <a:latin typeface="Helvetica Neue"/>
                <a:ea typeface="Helvetica Neue"/>
                <a:cs typeface="Helvetica Neue"/>
                <a:sym typeface="Helvetica Neue"/>
              </a:rPr>
              <a:t>10/01/2019</a:t>
            </a:r>
            <a:endParaRPr i="1">
              <a:solidFill>
                <a:srgbClr val="FFFFFF"/>
              </a:solidFill>
              <a:latin typeface="Helvetica Neue"/>
              <a:ea typeface="Helvetica Neue"/>
              <a:cs typeface="Helvetica Neue"/>
              <a:sym typeface="Helvetica Neue"/>
            </a:endParaRPr>
          </a:p>
        </p:txBody>
      </p:sp>
      <p:sp>
        <p:nvSpPr>
          <p:cNvPr id="206" name="Google Shape;206;p27"/>
          <p:cNvSpPr txBox="1"/>
          <p:nvPr/>
        </p:nvSpPr>
        <p:spPr>
          <a:xfrm>
            <a:off x="626300" y="932500"/>
            <a:ext cx="1725900" cy="26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as of 11/17/2019</a:t>
            </a:r>
            <a:endParaRPr>
              <a:solidFill>
                <a:srgbClr val="FFFFFF"/>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10" name="Shape 210"/>
        <p:cNvGrpSpPr/>
        <p:nvPr/>
      </p:nvGrpSpPr>
      <p:grpSpPr>
        <a:xfrm>
          <a:off x="0" y="0"/>
          <a:ext cx="0" cy="0"/>
          <a:chOff x="0" y="0"/>
          <a:chExt cx="0" cy="0"/>
        </a:xfrm>
      </p:grpSpPr>
      <p:sp>
        <p:nvSpPr>
          <p:cNvPr id="211" name="Google Shape;211;p28"/>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8"/>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Agenda</a:t>
            </a:r>
            <a:endParaRPr/>
          </a:p>
        </p:txBody>
      </p:sp>
      <p:sp>
        <p:nvSpPr>
          <p:cNvPr id="213" name="Google Shape;213;p28"/>
          <p:cNvSpPr txBox="1"/>
          <p:nvPr>
            <p:ph type="title"/>
          </p:nvPr>
        </p:nvSpPr>
        <p:spPr>
          <a:xfrm>
            <a:off x="964400" y="1375500"/>
            <a:ext cx="5884800" cy="3493500"/>
          </a:xfrm>
          <a:prstGeom prst="rect">
            <a:avLst/>
          </a:prstGeom>
          <a:noFill/>
          <a:ln>
            <a:noFill/>
          </a:ln>
        </p:spPr>
        <p:txBody>
          <a:bodyPr anchorCtr="0" anchor="b" bIns="91400" lIns="91400" spcFirstLastPara="1" rIns="91400" wrap="square" tIns="91400">
            <a:noAutofit/>
          </a:bodyPr>
          <a:lstStyle/>
          <a:p>
            <a:pPr indent="-330200" lvl="0" marL="457200" rtl="0" algn="l">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ELI5</a:t>
            </a:r>
            <a:endParaRPr sz="1600">
              <a:solidFill>
                <a:srgbClr val="546979"/>
              </a:solidFill>
              <a:latin typeface="Roboto Mono"/>
              <a:ea typeface="Roboto Mono"/>
              <a:cs typeface="Roboto Mono"/>
              <a:sym typeface="Roboto Mono"/>
            </a:endParaRPr>
          </a:p>
          <a:p>
            <a:pPr indent="0" lvl="0" marL="1371600" rtl="0" algn="l">
              <a:lnSpc>
                <a:spcPct val="100000"/>
              </a:lnSpc>
              <a:spcBef>
                <a:spcPts val="0"/>
              </a:spcBef>
              <a:spcAft>
                <a:spcPts val="0"/>
              </a:spcAft>
              <a:buSzPts val="3200"/>
              <a:buNone/>
            </a:pPr>
            <a:r>
              <a:t/>
            </a:r>
            <a:endParaRPr sz="1600">
              <a:solidFill>
                <a:srgbClr val="546979"/>
              </a:solidFill>
              <a:latin typeface="Roboto Mono"/>
              <a:ea typeface="Roboto Mono"/>
              <a:cs typeface="Roboto Mono"/>
              <a:sym typeface="Roboto Mono"/>
            </a:endParaRPr>
          </a:p>
          <a:p>
            <a:pPr indent="-330200" lvl="0" marL="457200" rtl="0" algn="l">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Overall Statistics</a:t>
            </a:r>
            <a:endParaRPr sz="1600">
              <a:solidFill>
                <a:srgbClr val="546979"/>
              </a:solidFill>
              <a:latin typeface="Roboto Mono"/>
              <a:ea typeface="Roboto Mono"/>
              <a:cs typeface="Roboto Mono"/>
              <a:sym typeface="Roboto Mono"/>
            </a:endParaRPr>
          </a:p>
          <a:p>
            <a:pPr indent="0" lvl="0" marL="1371600" rtl="0" algn="l">
              <a:lnSpc>
                <a:spcPct val="100000"/>
              </a:lnSpc>
              <a:spcBef>
                <a:spcPts val="0"/>
              </a:spcBef>
              <a:spcAft>
                <a:spcPts val="0"/>
              </a:spcAft>
              <a:buSzPts val="3200"/>
              <a:buNone/>
            </a:pPr>
            <a:r>
              <a:t/>
            </a:r>
            <a:endParaRPr sz="1600">
              <a:solidFill>
                <a:srgbClr val="546979"/>
              </a:solidFill>
              <a:latin typeface="Roboto Mono"/>
              <a:ea typeface="Roboto Mono"/>
              <a:cs typeface="Roboto Mono"/>
              <a:sym typeface="Roboto Mono"/>
            </a:endParaRPr>
          </a:p>
          <a:p>
            <a:pPr indent="-330200" lvl="0" marL="457200" rtl="0" algn="l">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Road to decentralized governance</a:t>
            </a:r>
            <a:endParaRPr sz="1600">
              <a:solidFill>
                <a:srgbClr val="546979"/>
              </a:solidFill>
              <a:latin typeface="Roboto Mono"/>
              <a:ea typeface="Roboto Mono"/>
              <a:cs typeface="Roboto Mono"/>
              <a:sym typeface="Roboto Mono"/>
            </a:endParaRPr>
          </a:p>
          <a:p>
            <a:pPr indent="0" lvl="0" marL="1371600" rtl="0" algn="l">
              <a:lnSpc>
                <a:spcPct val="100000"/>
              </a:lnSpc>
              <a:spcBef>
                <a:spcPts val="0"/>
              </a:spcBef>
              <a:spcAft>
                <a:spcPts val="0"/>
              </a:spcAft>
              <a:buSzPts val="3200"/>
              <a:buNone/>
            </a:pPr>
            <a:r>
              <a:t/>
            </a:r>
            <a:endParaRPr sz="1600">
              <a:solidFill>
                <a:srgbClr val="546979"/>
              </a:solidFill>
              <a:latin typeface="Roboto Mono"/>
              <a:ea typeface="Roboto Mono"/>
              <a:cs typeface="Roboto Mono"/>
              <a:sym typeface="Roboto Mono"/>
            </a:endParaRPr>
          </a:p>
          <a:p>
            <a:pPr indent="-330200" lvl="0" marL="457200" rtl="0" algn="l">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SCD -&gt; MCD</a:t>
            </a:r>
            <a:endParaRPr sz="1600">
              <a:solidFill>
                <a:srgbClr val="546979"/>
              </a:solidFill>
              <a:latin typeface="Roboto Mono"/>
              <a:ea typeface="Roboto Mono"/>
              <a:cs typeface="Roboto Mono"/>
              <a:sym typeface="Roboto Mono"/>
            </a:endParaRPr>
          </a:p>
          <a:p>
            <a:pPr indent="0" lvl="0" marL="1371600" rtl="0" algn="l">
              <a:lnSpc>
                <a:spcPct val="100000"/>
              </a:lnSpc>
              <a:spcBef>
                <a:spcPts val="0"/>
              </a:spcBef>
              <a:spcAft>
                <a:spcPts val="0"/>
              </a:spcAft>
              <a:buSzPts val="3200"/>
              <a:buNone/>
            </a:pPr>
            <a:r>
              <a:t/>
            </a:r>
            <a:endParaRPr sz="1600">
              <a:solidFill>
                <a:srgbClr val="546979"/>
              </a:solidFill>
              <a:latin typeface="Roboto Mono"/>
              <a:ea typeface="Roboto Mono"/>
              <a:cs typeface="Roboto Mono"/>
              <a:sym typeface="Roboto Mono"/>
            </a:endParaRPr>
          </a:p>
          <a:p>
            <a:pPr indent="-330200" lvl="0" marL="457200" rtl="0" algn="l">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Managing the migration</a:t>
            </a:r>
            <a:endParaRPr sz="1600">
              <a:solidFill>
                <a:srgbClr val="546979"/>
              </a:solidFill>
              <a:latin typeface="Roboto Mono"/>
              <a:ea typeface="Roboto Mono"/>
              <a:cs typeface="Roboto Mono"/>
              <a:sym typeface="Roboto Mono"/>
            </a:endParaRPr>
          </a:p>
          <a:p>
            <a:pPr indent="0" lvl="0" marL="1371600" rtl="0" algn="l">
              <a:lnSpc>
                <a:spcPct val="100000"/>
              </a:lnSpc>
              <a:spcBef>
                <a:spcPts val="0"/>
              </a:spcBef>
              <a:spcAft>
                <a:spcPts val="0"/>
              </a:spcAft>
              <a:buSzPts val="3200"/>
              <a:buNone/>
            </a:pPr>
            <a:r>
              <a:t/>
            </a:r>
            <a:endParaRPr sz="1600">
              <a:solidFill>
                <a:srgbClr val="546979"/>
              </a:solidFill>
              <a:latin typeface="Roboto Mono"/>
              <a:ea typeface="Roboto Mono"/>
              <a:cs typeface="Roboto Mono"/>
              <a:sym typeface="Roboto Mono"/>
            </a:endParaRPr>
          </a:p>
          <a:p>
            <a:pPr indent="-330200" lvl="0" marL="457200" rtl="0" algn="l">
              <a:lnSpc>
                <a:spcPct val="100000"/>
              </a:lnSpc>
              <a:spcBef>
                <a:spcPts val="0"/>
              </a:spcBef>
              <a:spcAft>
                <a:spcPts val="0"/>
              </a:spcAft>
              <a:buClr>
                <a:srgbClr val="546979"/>
              </a:buClr>
              <a:buSzPts val="1600"/>
              <a:buFont typeface="Roboto Mono"/>
              <a:buAutoNum type="arabicPeriod"/>
            </a:pPr>
            <a:r>
              <a:rPr lang="en-US" sz="1600">
                <a:solidFill>
                  <a:srgbClr val="546979"/>
                </a:solidFill>
                <a:latin typeface="Roboto Mono"/>
                <a:ea typeface="Roboto Mono"/>
                <a:cs typeface="Roboto Mono"/>
                <a:sym typeface="Roboto Mono"/>
              </a:rPr>
              <a:t>Roadmap and longer term goals</a:t>
            </a:r>
            <a:endParaRPr sz="1600">
              <a:solidFill>
                <a:srgbClr val="546979"/>
              </a:solidFill>
              <a:latin typeface="Roboto Mono"/>
              <a:ea typeface="Roboto Mono"/>
              <a:cs typeface="Roboto Mono"/>
              <a:sym typeface="Roboto Mono"/>
            </a:endParaRPr>
          </a:p>
        </p:txBody>
      </p:sp>
      <p:pic>
        <p:nvPicPr>
          <p:cNvPr descr="Shape 74" id="214" name="Google Shape;214;p28"/>
          <p:cNvPicPr preferRelativeResize="0"/>
          <p:nvPr/>
        </p:nvPicPr>
        <p:blipFill rotWithShape="1">
          <a:blip r:embed="rId3">
            <a:alphaModFix/>
          </a:blip>
          <a:srcRect b="0" l="0" r="0" t="0"/>
          <a:stretch/>
        </p:blipFill>
        <p:spPr>
          <a:xfrm>
            <a:off x="8003499" y="88900"/>
            <a:ext cx="1140500" cy="1140500"/>
          </a:xfrm>
          <a:prstGeom prst="rect">
            <a:avLst/>
          </a:prstGeom>
          <a:noFill/>
          <a:ln>
            <a:noFill/>
          </a:ln>
        </p:spPr>
      </p:pic>
      <p:sp>
        <p:nvSpPr>
          <p:cNvPr id="215" name="Google Shape;215;p28"/>
          <p:cNvSpPr/>
          <p:nvPr/>
        </p:nvSpPr>
        <p:spPr>
          <a:xfrm>
            <a:off x="964400" y="3325850"/>
            <a:ext cx="2192700" cy="605400"/>
          </a:xfrm>
          <a:prstGeom prst="ellipse">
            <a:avLst/>
          </a:prstGeom>
          <a:noFill/>
          <a:ln cap="flat" cmpd="sng" w="1143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8"/>
          <p:cNvSpPr/>
          <p:nvPr/>
        </p:nvSpPr>
        <p:spPr>
          <a:xfrm>
            <a:off x="3288800" y="3391250"/>
            <a:ext cx="2110800" cy="474600"/>
          </a:xfrm>
          <a:prstGeom prst="leftArrow">
            <a:avLst>
              <a:gd fmla="val 50000" name="adj1"/>
              <a:gd fmla="val 50000" name="adj2"/>
            </a:avLst>
          </a:prstGeom>
          <a:solidFill>
            <a:srgbClr val="FF0000"/>
          </a:solid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20" name="Shape 220"/>
        <p:cNvGrpSpPr/>
        <p:nvPr/>
      </p:nvGrpSpPr>
      <p:grpSpPr>
        <a:xfrm>
          <a:off x="0" y="0"/>
          <a:ext cx="0" cy="0"/>
          <a:chOff x="0" y="0"/>
          <a:chExt cx="0" cy="0"/>
        </a:xfrm>
      </p:grpSpPr>
      <p:sp>
        <p:nvSpPr>
          <p:cNvPr id="221" name="Google Shape;221;p29"/>
          <p:cNvSpPr/>
          <p:nvPr/>
        </p:nvSpPr>
        <p:spPr>
          <a:xfrm flipH="1" rot="10800000">
            <a:off x="0" y="1266900"/>
            <a:ext cx="9144000" cy="38502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9"/>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9"/>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b="1" i="0" lang="en-US" sz="3200" u="none" cap="none" strike="noStrike">
                <a:solidFill>
                  <a:srgbClr val="FFFFFF"/>
                </a:solidFill>
                <a:latin typeface="Helvetica Neue"/>
                <a:ea typeface="Helvetica Neue"/>
                <a:cs typeface="Helvetica Neue"/>
                <a:sym typeface="Helvetica Neue"/>
              </a:rPr>
              <a:t>Properties of a durable stablecoin</a:t>
            </a:r>
            <a:endParaRPr/>
          </a:p>
        </p:txBody>
      </p:sp>
      <p:sp>
        <p:nvSpPr>
          <p:cNvPr id="224" name="Google Shape;224;p29"/>
          <p:cNvSpPr txBox="1"/>
          <p:nvPr/>
        </p:nvSpPr>
        <p:spPr>
          <a:xfrm>
            <a:off x="546474" y="1603499"/>
            <a:ext cx="3814500" cy="17715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3000"/>
              <a:buFont typeface="Helvetica Neue"/>
              <a:buNone/>
            </a:pPr>
            <a:r>
              <a:rPr b="1" i="0" lang="en-US" sz="3000" u="none" cap="none" strike="noStrike">
                <a:solidFill>
                  <a:srgbClr val="000000"/>
                </a:solidFill>
                <a:latin typeface="Helvetica Neue"/>
                <a:ea typeface="Helvetica Neue"/>
                <a:cs typeface="Helvetica Neue"/>
                <a:sym typeface="Helvetica Neue"/>
              </a:rPr>
              <a:t>Multi-collateral: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Resilience in the face of black swans.</a:t>
            </a:r>
            <a:endParaRPr b="0" i="0" sz="1400" u="none" cap="none" strike="noStrike">
              <a:solidFill>
                <a:srgbClr val="000000"/>
              </a:solidFill>
              <a:latin typeface="Arial"/>
              <a:ea typeface="Arial"/>
              <a:cs typeface="Arial"/>
              <a:sym typeface="Arial"/>
            </a:endParaRPr>
          </a:p>
        </p:txBody>
      </p:sp>
      <p:pic>
        <p:nvPicPr>
          <p:cNvPr descr="Shape 185" id="225" name="Google Shape;225;p29"/>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descr="Blocks-09.png" id="226" name="Google Shape;226;p29"/>
          <p:cNvPicPr preferRelativeResize="0"/>
          <p:nvPr/>
        </p:nvPicPr>
        <p:blipFill rotWithShape="1">
          <a:blip r:embed="rId4">
            <a:alphaModFix/>
          </a:blip>
          <a:srcRect b="0" l="0" r="0" t="0"/>
          <a:stretch/>
        </p:blipFill>
        <p:spPr>
          <a:xfrm>
            <a:off x="4144863" y="1501899"/>
            <a:ext cx="4377548" cy="3850157"/>
          </a:xfrm>
          <a:prstGeom prst="rect">
            <a:avLst/>
          </a:prstGeom>
          <a:noFill/>
          <a:ln>
            <a:noFill/>
          </a:ln>
        </p:spPr>
      </p:pic>
      <p:pic>
        <p:nvPicPr>
          <p:cNvPr id="227" name="Google Shape;227;p29"/>
          <p:cNvPicPr preferRelativeResize="0"/>
          <p:nvPr/>
        </p:nvPicPr>
        <p:blipFill rotWithShape="1">
          <a:blip r:embed="rId5">
            <a:alphaModFix/>
          </a:blip>
          <a:srcRect b="4778" l="8392" r="4643" t="21929"/>
          <a:stretch/>
        </p:blipFill>
        <p:spPr>
          <a:xfrm>
            <a:off x="0" y="-26400"/>
            <a:ext cx="9144000" cy="5143500"/>
          </a:xfrm>
          <a:prstGeom prst="rect">
            <a:avLst/>
          </a:prstGeom>
          <a:noFill/>
          <a:ln>
            <a:noFill/>
          </a:ln>
        </p:spPr>
      </p:pic>
      <p:pic>
        <p:nvPicPr>
          <p:cNvPr id="228" name="Google Shape;228;p29"/>
          <p:cNvPicPr preferRelativeResize="0"/>
          <p:nvPr/>
        </p:nvPicPr>
        <p:blipFill>
          <a:blip r:embed="rId6">
            <a:alphaModFix/>
          </a:blip>
          <a:stretch>
            <a:fillRect/>
          </a:stretch>
        </p:blipFill>
        <p:spPr>
          <a:xfrm>
            <a:off x="873953" y="0"/>
            <a:ext cx="7535143" cy="5143499"/>
          </a:xfrm>
          <a:prstGeom prst="rect">
            <a:avLst/>
          </a:prstGeom>
          <a:noFill/>
          <a:ln>
            <a:noFill/>
          </a:ln>
        </p:spPr>
      </p:pic>
      <p:sp>
        <p:nvSpPr>
          <p:cNvPr id="229" name="Google Shape;229;p29"/>
          <p:cNvSpPr txBox="1"/>
          <p:nvPr/>
        </p:nvSpPr>
        <p:spPr>
          <a:xfrm>
            <a:off x="1280450" y="208775"/>
            <a:ext cx="11829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(SCD)</a:t>
            </a:r>
            <a:endParaRPr>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33" name="Shape 233"/>
        <p:cNvGrpSpPr/>
        <p:nvPr/>
      </p:nvGrpSpPr>
      <p:grpSpPr>
        <a:xfrm>
          <a:off x="0" y="0"/>
          <a:ext cx="0" cy="0"/>
          <a:chOff x="0" y="0"/>
          <a:chExt cx="0" cy="0"/>
        </a:xfrm>
      </p:grpSpPr>
      <p:sp>
        <p:nvSpPr>
          <p:cNvPr id="234" name="Google Shape;234;p30"/>
          <p:cNvSpPr/>
          <p:nvPr/>
        </p:nvSpPr>
        <p:spPr>
          <a:xfrm flipH="1" rot="10800000">
            <a:off x="0" y="1266900"/>
            <a:ext cx="9144000" cy="38502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0"/>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0"/>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b="1" i="0" lang="en-US" sz="3200" u="none" cap="none" strike="noStrike">
                <a:solidFill>
                  <a:srgbClr val="FFFFFF"/>
                </a:solidFill>
                <a:latin typeface="Helvetica Neue"/>
                <a:ea typeface="Helvetica Neue"/>
                <a:cs typeface="Helvetica Neue"/>
                <a:sym typeface="Helvetica Neue"/>
              </a:rPr>
              <a:t>Properties of a durable stablecoin</a:t>
            </a:r>
            <a:endParaRPr/>
          </a:p>
        </p:txBody>
      </p:sp>
      <p:sp>
        <p:nvSpPr>
          <p:cNvPr id="237" name="Google Shape;237;p30"/>
          <p:cNvSpPr txBox="1"/>
          <p:nvPr/>
        </p:nvSpPr>
        <p:spPr>
          <a:xfrm>
            <a:off x="546474" y="1603499"/>
            <a:ext cx="3814500" cy="1771500"/>
          </a:xfrm>
          <a:prstGeom prst="rect">
            <a:avLst/>
          </a:prstGeom>
          <a:noFill/>
          <a:ln>
            <a:noFill/>
          </a:ln>
        </p:spPr>
        <p:txBody>
          <a:bodyPr anchorCtr="0" anchor="t" bIns="91400" lIns="91400" spcFirstLastPara="1" rIns="91400" wrap="square" tIns="91400">
            <a:noAutofit/>
          </a:bodyPr>
          <a:lstStyle/>
          <a:p>
            <a:pPr indent="0" lvl="0" marL="0" marR="0" rtl="0" algn="l">
              <a:lnSpc>
                <a:spcPct val="115000"/>
              </a:lnSpc>
              <a:spcBef>
                <a:spcPts val="0"/>
              </a:spcBef>
              <a:spcAft>
                <a:spcPts val="0"/>
              </a:spcAft>
              <a:buClr>
                <a:srgbClr val="000000"/>
              </a:buClr>
              <a:buSzPts val="3000"/>
              <a:buFont typeface="Helvetica Neue"/>
              <a:buNone/>
            </a:pPr>
            <a:r>
              <a:rPr b="1" i="0" lang="en-US" sz="3000" u="none" cap="none" strike="noStrike">
                <a:solidFill>
                  <a:srgbClr val="000000"/>
                </a:solidFill>
                <a:latin typeface="Helvetica Neue"/>
                <a:ea typeface="Helvetica Neue"/>
                <a:cs typeface="Helvetica Neue"/>
                <a:sym typeface="Helvetica Neue"/>
              </a:rPr>
              <a:t>Multi-collateral: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400"/>
              <a:buFont typeface="Helvetica Neue"/>
              <a:buNone/>
            </a:pPr>
            <a:r>
              <a:rPr b="0" i="0" lang="en-US" sz="2400" u="none" cap="none" strike="noStrike">
                <a:solidFill>
                  <a:srgbClr val="000000"/>
                </a:solidFill>
                <a:latin typeface="Helvetica Neue"/>
                <a:ea typeface="Helvetica Neue"/>
                <a:cs typeface="Helvetica Neue"/>
                <a:sym typeface="Helvetica Neue"/>
              </a:rPr>
              <a:t>Resilience in the face of black swans.</a:t>
            </a:r>
            <a:endParaRPr b="0" i="0" sz="1400" u="none" cap="none" strike="noStrike">
              <a:solidFill>
                <a:srgbClr val="000000"/>
              </a:solidFill>
              <a:latin typeface="Arial"/>
              <a:ea typeface="Arial"/>
              <a:cs typeface="Arial"/>
              <a:sym typeface="Arial"/>
            </a:endParaRPr>
          </a:p>
        </p:txBody>
      </p:sp>
      <p:pic>
        <p:nvPicPr>
          <p:cNvPr descr="Shape 185" id="238" name="Google Shape;238;p30"/>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descr="Blocks-09.png" id="239" name="Google Shape;239;p30"/>
          <p:cNvPicPr preferRelativeResize="0"/>
          <p:nvPr/>
        </p:nvPicPr>
        <p:blipFill rotWithShape="1">
          <a:blip r:embed="rId4">
            <a:alphaModFix/>
          </a:blip>
          <a:srcRect b="0" l="0" r="0" t="0"/>
          <a:stretch/>
        </p:blipFill>
        <p:spPr>
          <a:xfrm>
            <a:off x="4144863" y="1501899"/>
            <a:ext cx="4377548" cy="3850157"/>
          </a:xfrm>
          <a:prstGeom prst="rect">
            <a:avLst/>
          </a:prstGeom>
          <a:noFill/>
          <a:ln>
            <a:noFill/>
          </a:ln>
        </p:spPr>
      </p:pic>
      <p:pic>
        <p:nvPicPr>
          <p:cNvPr id="240" name="Google Shape;240;p30"/>
          <p:cNvPicPr preferRelativeResize="0"/>
          <p:nvPr/>
        </p:nvPicPr>
        <p:blipFill rotWithShape="1">
          <a:blip r:embed="rId5">
            <a:alphaModFix/>
          </a:blip>
          <a:srcRect b="4778" l="8392" r="4643" t="21929"/>
          <a:stretch/>
        </p:blipFill>
        <p:spPr>
          <a:xfrm>
            <a:off x="0" y="-26400"/>
            <a:ext cx="9144000" cy="5143500"/>
          </a:xfrm>
          <a:prstGeom prst="rect">
            <a:avLst/>
          </a:prstGeom>
          <a:noFill/>
          <a:ln>
            <a:noFill/>
          </a:ln>
        </p:spPr>
      </p:pic>
      <p:pic>
        <p:nvPicPr>
          <p:cNvPr id="241" name="Google Shape;241;p30"/>
          <p:cNvPicPr preferRelativeResize="0"/>
          <p:nvPr/>
        </p:nvPicPr>
        <p:blipFill>
          <a:blip r:embed="rId6">
            <a:alphaModFix/>
          </a:blip>
          <a:stretch>
            <a:fillRect/>
          </a:stretch>
        </p:blipFill>
        <p:spPr>
          <a:xfrm>
            <a:off x="10950" y="0"/>
            <a:ext cx="9144000" cy="5143500"/>
          </a:xfrm>
          <a:prstGeom prst="rect">
            <a:avLst/>
          </a:prstGeom>
          <a:noFill/>
          <a:ln>
            <a:noFill/>
          </a:ln>
        </p:spPr>
      </p:pic>
      <p:sp>
        <p:nvSpPr>
          <p:cNvPr id="242" name="Google Shape;242;p30"/>
          <p:cNvSpPr txBox="1"/>
          <p:nvPr/>
        </p:nvSpPr>
        <p:spPr>
          <a:xfrm>
            <a:off x="848975" y="222675"/>
            <a:ext cx="1113300" cy="5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(MCD)</a:t>
            </a:r>
            <a:endParaRPr>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46" name="Shape 246"/>
        <p:cNvGrpSpPr/>
        <p:nvPr/>
      </p:nvGrpSpPr>
      <p:grpSpPr>
        <a:xfrm>
          <a:off x="0" y="0"/>
          <a:ext cx="0" cy="0"/>
          <a:chOff x="0" y="0"/>
          <a:chExt cx="0" cy="0"/>
        </a:xfrm>
      </p:grpSpPr>
      <p:sp>
        <p:nvSpPr>
          <p:cNvPr id="247" name="Google Shape;247;p31"/>
          <p:cNvSpPr/>
          <p:nvPr/>
        </p:nvSpPr>
        <p:spPr>
          <a:xfrm flipH="1" rot="10800000">
            <a:off x="0" y="1293300"/>
            <a:ext cx="9144000" cy="38502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1"/>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1"/>
          <p:cNvSpPr txBox="1"/>
          <p:nvPr>
            <p:ph type="title"/>
          </p:nvPr>
        </p:nvSpPr>
        <p:spPr>
          <a:xfrm>
            <a:off x="278450" y="268825"/>
            <a:ext cx="91932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What are the functional differences?</a:t>
            </a:r>
            <a:endParaRPr sz="2400">
              <a:latin typeface="Roboto Mono"/>
              <a:ea typeface="Roboto Mono"/>
              <a:cs typeface="Roboto Mono"/>
              <a:sym typeface="Roboto Mono"/>
            </a:endParaRPr>
          </a:p>
        </p:txBody>
      </p:sp>
      <p:sp>
        <p:nvSpPr>
          <p:cNvPr id="250" name="Google Shape;250;p31"/>
          <p:cNvSpPr txBox="1"/>
          <p:nvPr/>
        </p:nvSpPr>
        <p:spPr>
          <a:xfrm>
            <a:off x="229450" y="1605875"/>
            <a:ext cx="5137800" cy="3454500"/>
          </a:xfrm>
          <a:prstGeom prst="rect">
            <a:avLst/>
          </a:prstGeom>
          <a:noFill/>
          <a:ln>
            <a:noFill/>
          </a:ln>
        </p:spPr>
        <p:txBody>
          <a:bodyPr anchorCtr="0" anchor="t" bIns="91400" lIns="91400" spcFirstLastPara="1" rIns="91400" wrap="square" tIns="91400">
            <a:noAutofit/>
          </a:bodyPr>
          <a:lstStyle/>
          <a:p>
            <a:pPr indent="-317500" lvl="0" marL="45720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Ability to add additional collateral types and Vault types</a:t>
            </a:r>
            <a:endParaRPr>
              <a:latin typeface="Roboto Mono"/>
              <a:ea typeface="Roboto Mono"/>
              <a:cs typeface="Roboto Mono"/>
              <a:sym typeface="Roboto Mono"/>
            </a:endParaRPr>
          </a:p>
          <a:p>
            <a:pPr indent="-317500" lvl="0" marL="457200" marR="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Liquidations occur through Auctions instead of fixed discount collateral sales</a:t>
            </a:r>
            <a:endParaRPr>
              <a:latin typeface="Roboto Mono"/>
              <a:ea typeface="Roboto Mono"/>
              <a:cs typeface="Roboto Mono"/>
              <a:sym typeface="Roboto Mono"/>
            </a:endParaRPr>
          </a:p>
          <a:p>
            <a:pPr indent="-317500" lvl="0" marL="457200" marR="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No more PETH</a:t>
            </a:r>
            <a:endParaRPr>
              <a:latin typeface="Roboto Mono"/>
              <a:ea typeface="Roboto Mono"/>
              <a:cs typeface="Roboto Mono"/>
              <a:sym typeface="Roboto Mono"/>
            </a:endParaRPr>
          </a:p>
          <a:p>
            <a:pPr indent="-317500" lvl="0" marL="457200" marR="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Liquidation penalty burns MKR instead of PETH</a:t>
            </a:r>
            <a:endParaRPr>
              <a:latin typeface="Roboto Mono"/>
              <a:ea typeface="Roboto Mono"/>
              <a:cs typeface="Roboto Mono"/>
              <a:sym typeface="Roboto Mono"/>
            </a:endParaRPr>
          </a:p>
          <a:p>
            <a:pPr indent="-317500" lvl="0" marL="457200" marR="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Dai is used to pay the Stability Fee</a:t>
            </a:r>
            <a:endParaRPr>
              <a:latin typeface="Roboto Mono"/>
              <a:ea typeface="Roboto Mono"/>
              <a:cs typeface="Roboto Mono"/>
              <a:sym typeface="Roboto Mono"/>
            </a:endParaRPr>
          </a:p>
          <a:p>
            <a:pPr indent="-317500" lvl="0" marL="457200" marR="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MKR minting as lender of last resort</a:t>
            </a:r>
            <a:endParaRPr>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Governance Security Module</a:t>
            </a:r>
            <a:endParaRPr>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Upgraded Oracles Infrastructure</a:t>
            </a:r>
            <a:endParaRPr>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Upgraded Emergency Shutdown Module</a:t>
            </a:r>
            <a:endParaRPr>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n-US">
                <a:latin typeface="Roboto Mono"/>
                <a:ea typeface="Roboto Mono"/>
                <a:cs typeface="Roboto Mono"/>
                <a:sym typeface="Roboto Mono"/>
              </a:rPr>
              <a:t>Core contracts formally verified</a:t>
            </a:r>
            <a:endParaRPr>
              <a:latin typeface="Roboto Mono"/>
              <a:ea typeface="Roboto Mono"/>
              <a:cs typeface="Roboto Mono"/>
              <a:sym typeface="Roboto Mono"/>
            </a:endParaRPr>
          </a:p>
        </p:txBody>
      </p:sp>
      <p:pic>
        <p:nvPicPr>
          <p:cNvPr descr="Shape 185" id="251" name="Google Shape;251;p31"/>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descr="Blocks-09.png" id="252" name="Google Shape;252;p31"/>
          <p:cNvPicPr preferRelativeResize="0"/>
          <p:nvPr/>
        </p:nvPicPr>
        <p:blipFill rotWithShape="1">
          <a:blip r:embed="rId4">
            <a:alphaModFix/>
          </a:blip>
          <a:srcRect b="0" l="0" r="0" t="0"/>
          <a:stretch/>
        </p:blipFill>
        <p:spPr>
          <a:xfrm>
            <a:off x="4908413" y="1278599"/>
            <a:ext cx="4377548" cy="38501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74" name="Shape 74"/>
        <p:cNvGrpSpPr/>
        <p:nvPr/>
      </p:nvGrpSpPr>
      <p:grpSpPr>
        <a:xfrm>
          <a:off x="0" y="0"/>
          <a:ext cx="0" cy="0"/>
          <a:chOff x="0" y="0"/>
          <a:chExt cx="0" cy="0"/>
        </a:xfrm>
      </p:grpSpPr>
      <p:sp>
        <p:nvSpPr>
          <p:cNvPr id="75" name="Google Shape;75;p14"/>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4"/>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latin typeface="Roboto Mono"/>
                <a:ea typeface="Roboto Mono"/>
                <a:cs typeface="Roboto Mono"/>
                <a:sym typeface="Roboto Mono"/>
              </a:rPr>
              <a:t>Agenda</a:t>
            </a:r>
            <a:endParaRPr>
              <a:latin typeface="Roboto Mono"/>
              <a:ea typeface="Roboto Mono"/>
              <a:cs typeface="Roboto Mono"/>
              <a:sym typeface="Roboto Mono"/>
            </a:endParaRPr>
          </a:p>
        </p:txBody>
      </p:sp>
      <p:sp>
        <p:nvSpPr>
          <p:cNvPr id="77" name="Google Shape;77;p14"/>
          <p:cNvSpPr txBox="1"/>
          <p:nvPr>
            <p:ph type="title"/>
          </p:nvPr>
        </p:nvSpPr>
        <p:spPr>
          <a:xfrm>
            <a:off x="936550" y="1229400"/>
            <a:ext cx="5884800" cy="3493500"/>
          </a:xfrm>
          <a:prstGeom prst="rect">
            <a:avLst/>
          </a:prstGeom>
          <a:noFill/>
          <a:ln>
            <a:noFill/>
          </a:ln>
        </p:spPr>
        <p:txBody>
          <a:bodyPr anchorCtr="0" anchor="b" bIns="91400" lIns="91400" spcFirstLastPara="1" rIns="91400" wrap="square" tIns="91400">
            <a:noAutofit/>
          </a:bodyPr>
          <a:lstStyle/>
          <a:p>
            <a:pPr indent="-330200" lvl="0" marL="457200" rtl="0" algn="l">
              <a:lnSpc>
                <a:spcPct val="100000"/>
              </a:lnSpc>
              <a:spcBef>
                <a:spcPts val="0"/>
              </a:spcBef>
              <a:spcAft>
                <a:spcPts val="0"/>
              </a:spcAft>
              <a:buClr>
                <a:srgbClr val="546979"/>
              </a:buClr>
              <a:buSzPts val="1600"/>
              <a:buFont typeface="Roboto Mono Medium"/>
              <a:buAutoNum type="arabicPeriod"/>
            </a:pPr>
            <a:r>
              <a:rPr b="0" lang="en-US" sz="1600">
                <a:solidFill>
                  <a:srgbClr val="546979"/>
                </a:solidFill>
                <a:latin typeface="Roboto Mono Medium"/>
                <a:ea typeface="Roboto Mono Medium"/>
                <a:cs typeface="Roboto Mono Medium"/>
                <a:sym typeface="Roboto Mono Medium"/>
              </a:rPr>
              <a:t>ELI20</a:t>
            </a:r>
            <a:endParaRPr b="0" sz="1600">
              <a:solidFill>
                <a:srgbClr val="546979"/>
              </a:solidFill>
              <a:latin typeface="Roboto Mono Medium"/>
              <a:ea typeface="Roboto Mono Medium"/>
              <a:cs typeface="Roboto Mono Medium"/>
              <a:sym typeface="Roboto Mono Medium"/>
            </a:endParaRPr>
          </a:p>
          <a:p>
            <a:pPr indent="0" lvl="0" marL="1371600" rtl="0" algn="l">
              <a:lnSpc>
                <a:spcPct val="100000"/>
              </a:lnSpc>
              <a:spcBef>
                <a:spcPts val="0"/>
              </a:spcBef>
              <a:spcAft>
                <a:spcPts val="0"/>
              </a:spcAft>
              <a:buSzPts val="3200"/>
              <a:buNone/>
            </a:pPr>
            <a:r>
              <a:t/>
            </a:r>
            <a:endParaRPr b="0" sz="1600">
              <a:solidFill>
                <a:srgbClr val="546979"/>
              </a:solidFill>
              <a:latin typeface="Roboto Mono Medium"/>
              <a:ea typeface="Roboto Mono Medium"/>
              <a:cs typeface="Roboto Mono Medium"/>
              <a:sym typeface="Roboto Mono Medium"/>
            </a:endParaRPr>
          </a:p>
          <a:p>
            <a:pPr indent="-330200" lvl="0" marL="457200" rtl="0" algn="l">
              <a:lnSpc>
                <a:spcPct val="100000"/>
              </a:lnSpc>
              <a:spcBef>
                <a:spcPts val="0"/>
              </a:spcBef>
              <a:spcAft>
                <a:spcPts val="0"/>
              </a:spcAft>
              <a:buClr>
                <a:srgbClr val="546979"/>
              </a:buClr>
              <a:buSzPts val="1600"/>
              <a:buFont typeface="Roboto Mono Medium"/>
              <a:buAutoNum type="arabicPeriod"/>
            </a:pPr>
            <a:r>
              <a:rPr b="0" lang="en-US" sz="1600">
                <a:solidFill>
                  <a:srgbClr val="546979"/>
                </a:solidFill>
                <a:latin typeface="Roboto Mono Medium"/>
                <a:ea typeface="Roboto Mono Medium"/>
                <a:cs typeface="Roboto Mono Medium"/>
                <a:sym typeface="Roboto Mono Medium"/>
              </a:rPr>
              <a:t>Statistics</a:t>
            </a:r>
            <a:endParaRPr b="0" sz="1600">
              <a:solidFill>
                <a:srgbClr val="546979"/>
              </a:solidFill>
              <a:latin typeface="Roboto Mono Medium"/>
              <a:ea typeface="Roboto Mono Medium"/>
              <a:cs typeface="Roboto Mono Medium"/>
              <a:sym typeface="Roboto Mono Medium"/>
            </a:endParaRPr>
          </a:p>
          <a:p>
            <a:pPr indent="0" lvl="0" marL="1371600" rtl="0" algn="l">
              <a:lnSpc>
                <a:spcPct val="100000"/>
              </a:lnSpc>
              <a:spcBef>
                <a:spcPts val="0"/>
              </a:spcBef>
              <a:spcAft>
                <a:spcPts val="0"/>
              </a:spcAft>
              <a:buSzPts val="3200"/>
              <a:buNone/>
            </a:pPr>
            <a:r>
              <a:t/>
            </a:r>
            <a:endParaRPr b="0" sz="1600">
              <a:solidFill>
                <a:srgbClr val="546979"/>
              </a:solidFill>
              <a:latin typeface="Roboto Mono Medium"/>
              <a:ea typeface="Roboto Mono Medium"/>
              <a:cs typeface="Roboto Mono Medium"/>
              <a:sym typeface="Roboto Mono Medium"/>
            </a:endParaRPr>
          </a:p>
          <a:p>
            <a:pPr indent="-330200" lvl="0" marL="457200" rtl="0" algn="l">
              <a:lnSpc>
                <a:spcPct val="100000"/>
              </a:lnSpc>
              <a:spcBef>
                <a:spcPts val="0"/>
              </a:spcBef>
              <a:spcAft>
                <a:spcPts val="0"/>
              </a:spcAft>
              <a:buClr>
                <a:srgbClr val="546979"/>
              </a:buClr>
              <a:buSzPts val="1600"/>
              <a:buFont typeface="Roboto Mono Medium"/>
              <a:buAutoNum type="arabicPeriod"/>
            </a:pPr>
            <a:r>
              <a:rPr b="0" lang="en-US" sz="1600">
                <a:solidFill>
                  <a:srgbClr val="546979"/>
                </a:solidFill>
                <a:latin typeface="Roboto Mono Medium"/>
                <a:ea typeface="Roboto Mono Medium"/>
                <a:cs typeface="Roboto Mono Medium"/>
                <a:sym typeface="Roboto Mono Medium"/>
              </a:rPr>
              <a:t>Who is running this thing</a:t>
            </a:r>
            <a:endParaRPr b="0" sz="1600">
              <a:solidFill>
                <a:srgbClr val="546979"/>
              </a:solidFill>
              <a:latin typeface="Roboto Mono Medium"/>
              <a:ea typeface="Roboto Mono Medium"/>
              <a:cs typeface="Roboto Mono Medium"/>
              <a:sym typeface="Roboto Mono Medium"/>
            </a:endParaRPr>
          </a:p>
          <a:p>
            <a:pPr indent="0" lvl="0" marL="1371600" rtl="0" algn="l">
              <a:lnSpc>
                <a:spcPct val="100000"/>
              </a:lnSpc>
              <a:spcBef>
                <a:spcPts val="0"/>
              </a:spcBef>
              <a:spcAft>
                <a:spcPts val="0"/>
              </a:spcAft>
              <a:buSzPts val="3200"/>
              <a:buNone/>
            </a:pPr>
            <a:r>
              <a:t/>
            </a:r>
            <a:endParaRPr b="0" sz="1600">
              <a:solidFill>
                <a:srgbClr val="546979"/>
              </a:solidFill>
              <a:latin typeface="Roboto Mono Medium"/>
              <a:ea typeface="Roboto Mono Medium"/>
              <a:cs typeface="Roboto Mono Medium"/>
              <a:sym typeface="Roboto Mono Medium"/>
            </a:endParaRPr>
          </a:p>
          <a:p>
            <a:pPr indent="-330200" lvl="0" marL="457200" rtl="0" algn="l">
              <a:lnSpc>
                <a:spcPct val="100000"/>
              </a:lnSpc>
              <a:spcBef>
                <a:spcPts val="0"/>
              </a:spcBef>
              <a:spcAft>
                <a:spcPts val="0"/>
              </a:spcAft>
              <a:buClr>
                <a:srgbClr val="546979"/>
              </a:buClr>
              <a:buSzPts val="1600"/>
              <a:buFont typeface="Roboto Mono Medium"/>
              <a:buAutoNum type="arabicPeriod"/>
            </a:pPr>
            <a:r>
              <a:rPr b="0" lang="en-US" sz="1600">
                <a:solidFill>
                  <a:srgbClr val="546979"/>
                </a:solidFill>
                <a:latin typeface="Roboto Mono Medium"/>
                <a:ea typeface="Roboto Mono Medium"/>
                <a:cs typeface="Roboto Mono Medium"/>
                <a:sym typeface="Roboto Mono Medium"/>
              </a:rPr>
              <a:t>SCD -&gt; MCD differences</a:t>
            </a:r>
            <a:endParaRPr b="0" sz="1600">
              <a:solidFill>
                <a:srgbClr val="546979"/>
              </a:solidFill>
              <a:latin typeface="Roboto Mono Medium"/>
              <a:ea typeface="Roboto Mono Medium"/>
              <a:cs typeface="Roboto Mono Medium"/>
              <a:sym typeface="Roboto Mono Medium"/>
            </a:endParaRPr>
          </a:p>
          <a:p>
            <a:pPr indent="0" lvl="0" marL="1371600" rtl="0" algn="l">
              <a:lnSpc>
                <a:spcPct val="100000"/>
              </a:lnSpc>
              <a:spcBef>
                <a:spcPts val="0"/>
              </a:spcBef>
              <a:spcAft>
                <a:spcPts val="0"/>
              </a:spcAft>
              <a:buSzPts val="3200"/>
              <a:buNone/>
            </a:pPr>
            <a:r>
              <a:t/>
            </a:r>
            <a:endParaRPr b="0" sz="1600">
              <a:solidFill>
                <a:srgbClr val="546979"/>
              </a:solidFill>
              <a:latin typeface="Roboto Mono Medium"/>
              <a:ea typeface="Roboto Mono Medium"/>
              <a:cs typeface="Roboto Mono Medium"/>
              <a:sym typeface="Roboto Mono Medium"/>
            </a:endParaRPr>
          </a:p>
          <a:p>
            <a:pPr indent="-330200" lvl="0" marL="457200" rtl="0" algn="l">
              <a:lnSpc>
                <a:spcPct val="100000"/>
              </a:lnSpc>
              <a:spcBef>
                <a:spcPts val="0"/>
              </a:spcBef>
              <a:spcAft>
                <a:spcPts val="0"/>
              </a:spcAft>
              <a:buClr>
                <a:srgbClr val="546979"/>
              </a:buClr>
              <a:buSzPts val="1600"/>
              <a:buFont typeface="Roboto Mono Medium"/>
              <a:buAutoNum type="arabicPeriod"/>
            </a:pPr>
            <a:r>
              <a:rPr b="0" lang="en-US" sz="1600">
                <a:solidFill>
                  <a:srgbClr val="546979"/>
                </a:solidFill>
                <a:latin typeface="Roboto Mono Medium"/>
                <a:ea typeface="Roboto Mono Medium"/>
                <a:cs typeface="Roboto Mono Medium"/>
                <a:sym typeface="Roboto Mono Medium"/>
              </a:rPr>
              <a:t>Managing the migration</a:t>
            </a:r>
            <a:endParaRPr b="0" sz="1600">
              <a:solidFill>
                <a:srgbClr val="546979"/>
              </a:solidFill>
              <a:latin typeface="Roboto Mono Medium"/>
              <a:ea typeface="Roboto Mono Medium"/>
              <a:cs typeface="Roboto Mono Medium"/>
              <a:sym typeface="Roboto Mono Medium"/>
            </a:endParaRPr>
          </a:p>
          <a:p>
            <a:pPr indent="0" lvl="0" marL="1371600" rtl="0" algn="l">
              <a:lnSpc>
                <a:spcPct val="100000"/>
              </a:lnSpc>
              <a:spcBef>
                <a:spcPts val="0"/>
              </a:spcBef>
              <a:spcAft>
                <a:spcPts val="0"/>
              </a:spcAft>
              <a:buSzPts val="3200"/>
              <a:buNone/>
            </a:pPr>
            <a:r>
              <a:t/>
            </a:r>
            <a:endParaRPr b="0" sz="1600">
              <a:solidFill>
                <a:srgbClr val="546979"/>
              </a:solidFill>
              <a:latin typeface="Roboto Mono Medium"/>
              <a:ea typeface="Roboto Mono Medium"/>
              <a:cs typeface="Roboto Mono Medium"/>
              <a:sym typeface="Roboto Mono Medium"/>
            </a:endParaRPr>
          </a:p>
          <a:p>
            <a:pPr indent="-330200" lvl="0" marL="457200" rtl="0" algn="l">
              <a:lnSpc>
                <a:spcPct val="100000"/>
              </a:lnSpc>
              <a:spcBef>
                <a:spcPts val="0"/>
              </a:spcBef>
              <a:spcAft>
                <a:spcPts val="0"/>
              </a:spcAft>
              <a:buClr>
                <a:srgbClr val="546979"/>
              </a:buClr>
              <a:buSzPts val="1600"/>
              <a:buFont typeface="Roboto Mono Medium"/>
              <a:buAutoNum type="arabicPeriod"/>
            </a:pPr>
            <a:r>
              <a:rPr b="0" lang="en-US" sz="1600">
                <a:solidFill>
                  <a:srgbClr val="546979"/>
                </a:solidFill>
                <a:latin typeface="Roboto Mono Medium"/>
                <a:ea typeface="Roboto Mono Medium"/>
                <a:cs typeface="Roboto Mono Medium"/>
                <a:sym typeface="Roboto Mono Medium"/>
              </a:rPr>
              <a:t>Roadmap and longer term goals</a:t>
            </a:r>
            <a:endParaRPr b="0" sz="1600">
              <a:solidFill>
                <a:srgbClr val="546979"/>
              </a:solidFill>
              <a:latin typeface="Roboto Mono Medium"/>
              <a:ea typeface="Roboto Mono Medium"/>
              <a:cs typeface="Roboto Mono Medium"/>
              <a:sym typeface="Roboto Mono Medium"/>
            </a:endParaRPr>
          </a:p>
        </p:txBody>
      </p:sp>
      <p:pic>
        <p:nvPicPr>
          <p:cNvPr descr="Shape 74" id="78" name="Google Shape;78;p14"/>
          <p:cNvPicPr preferRelativeResize="0"/>
          <p:nvPr/>
        </p:nvPicPr>
        <p:blipFill rotWithShape="1">
          <a:blip r:embed="rId3">
            <a:alphaModFix/>
          </a:blip>
          <a:srcRect b="0" l="0" r="0" t="0"/>
          <a:stretch/>
        </p:blipFill>
        <p:spPr>
          <a:xfrm>
            <a:off x="8003499" y="88900"/>
            <a:ext cx="1140500" cy="1140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56" name="Shape 256"/>
        <p:cNvGrpSpPr/>
        <p:nvPr/>
      </p:nvGrpSpPr>
      <p:grpSpPr>
        <a:xfrm>
          <a:off x="0" y="0"/>
          <a:ext cx="0" cy="0"/>
          <a:chOff x="0" y="0"/>
          <a:chExt cx="0" cy="0"/>
        </a:xfrm>
      </p:grpSpPr>
      <p:sp>
        <p:nvSpPr>
          <p:cNvPr id="257" name="Google Shape;257;p32"/>
          <p:cNvSpPr/>
          <p:nvPr/>
        </p:nvSpPr>
        <p:spPr>
          <a:xfrm flipH="1" rot="10800000">
            <a:off x="-83700" y="1266900"/>
            <a:ext cx="9144000" cy="38502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2"/>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2"/>
          <p:cNvSpPr txBox="1"/>
          <p:nvPr>
            <p:ph type="title"/>
          </p:nvPr>
        </p:nvSpPr>
        <p:spPr>
          <a:xfrm>
            <a:off x="278450" y="268825"/>
            <a:ext cx="91932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What are some of the other changes?</a:t>
            </a:r>
            <a:endParaRPr sz="2400">
              <a:latin typeface="Roboto Mono"/>
              <a:ea typeface="Roboto Mono"/>
              <a:cs typeface="Roboto Mono"/>
              <a:sym typeface="Roboto Mono"/>
            </a:endParaRPr>
          </a:p>
        </p:txBody>
      </p:sp>
      <p:pic>
        <p:nvPicPr>
          <p:cNvPr descr="Shape 185" id="260" name="Google Shape;260;p32"/>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261" name="Google Shape;261;p32"/>
          <p:cNvSpPr txBox="1"/>
          <p:nvPr/>
        </p:nvSpPr>
        <p:spPr>
          <a:xfrm>
            <a:off x="181900" y="1375500"/>
            <a:ext cx="3983400" cy="3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SCD</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Lack of solid documentation</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cdp.makerdao.com</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No DSR</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Free Oracles</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Individual Feeds</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Parameters not based on real risk modeling</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One Debt Ceiling</a:t>
            </a:r>
            <a:endParaRPr sz="1800">
              <a:latin typeface="Helvetica Neue"/>
              <a:ea typeface="Helvetica Neue"/>
              <a:cs typeface="Helvetica Neue"/>
              <a:sym typeface="Helvetica Neue"/>
            </a:endParaRPr>
          </a:p>
        </p:txBody>
      </p:sp>
      <p:sp>
        <p:nvSpPr>
          <p:cNvPr id="262" name="Google Shape;262;p32"/>
          <p:cNvSpPr txBox="1"/>
          <p:nvPr/>
        </p:nvSpPr>
        <p:spPr>
          <a:xfrm>
            <a:off x="4639475" y="1343325"/>
            <a:ext cx="4066800" cy="3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MCD</a:t>
            </a:r>
            <a:endParaRPr>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docs.makerdao.com</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oasis.app/borrow</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oasis.app/save</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Oracles as a service</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Individual + Organizational Feeds</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REAL risk models: </a:t>
            </a:r>
            <a:endParaRPr sz="1800">
              <a:latin typeface="Helvetica Neue"/>
              <a:ea typeface="Helvetica Neue"/>
              <a:cs typeface="Helvetica Neue"/>
              <a:sym typeface="Helvetica Neue"/>
            </a:endParaRPr>
          </a:p>
          <a:p>
            <a:pPr indent="-304800" lvl="1" marL="914400" rtl="0" algn="l">
              <a:spcBef>
                <a:spcPts val="0"/>
              </a:spcBef>
              <a:spcAft>
                <a:spcPts val="0"/>
              </a:spcAft>
              <a:buSzPts val="1200"/>
              <a:buFont typeface="Helvetica Neue"/>
              <a:buChar char="○"/>
            </a:pPr>
            <a:r>
              <a:rPr lang="en-US" sz="1200">
                <a:latin typeface="Helvetica Neue"/>
                <a:ea typeface="Helvetica Neue"/>
                <a:cs typeface="Helvetica Neue"/>
                <a:sym typeface="Helvetica Neue"/>
              </a:rPr>
              <a:t>proper collateral evaluation and parameter modeling</a:t>
            </a:r>
            <a:endParaRPr sz="1800">
              <a:latin typeface="Helvetica Neue"/>
              <a:ea typeface="Helvetica Neue"/>
              <a:cs typeface="Helvetica Neue"/>
              <a:sym typeface="Helvetica Neue"/>
            </a:endParaRPr>
          </a:p>
          <a:p>
            <a:pPr indent="-317500" lvl="0" marL="457200" rtl="0" algn="l">
              <a:spcBef>
                <a:spcPts val="0"/>
              </a:spcBef>
              <a:spcAft>
                <a:spcPts val="0"/>
              </a:spcAft>
              <a:buSzPts val="1400"/>
              <a:buFont typeface="Helvetica Neue"/>
              <a:buChar char="●"/>
            </a:pPr>
            <a:r>
              <a:rPr lang="en-US" sz="1800">
                <a:latin typeface="Helvetica Neue"/>
                <a:ea typeface="Helvetica Neue"/>
                <a:cs typeface="Helvetica Neue"/>
                <a:sym typeface="Helvetica Neue"/>
              </a:rPr>
              <a:t>A Global Debt Ceiling + Debt Ceilings for each Vault type</a:t>
            </a:r>
            <a:endParaRPr sz="1800">
              <a:latin typeface="Helvetica Neue"/>
              <a:ea typeface="Helvetica Neue"/>
              <a:cs typeface="Helvetica Neue"/>
              <a:sym typeface="Helvetica Neue"/>
            </a:endParaRPr>
          </a:p>
        </p:txBody>
      </p:sp>
      <p:sp>
        <p:nvSpPr>
          <p:cNvPr id="263" name="Google Shape;263;p32"/>
          <p:cNvSpPr/>
          <p:nvPr/>
        </p:nvSpPr>
        <p:spPr>
          <a:xfrm>
            <a:off x="3708175" y="1751525"/>
            <a:ext cx="1113600" cy="180300"/>
          </a:xfrm>
          <a:prstGeom prst="rightArrow">
            <a:avLst>
              <a:gd fmla="val 50000" name="adj1"/>
              <a:gd fmla="val 50000" name="adj2"/>
            </a:avLst>
          </a:prstGeom>
          <a:solidFill>
            <a:schemeClr val="dk1"/>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2"/>
          <p:cNvSpPr/>
          <p:nvPr/>
        </p:nvSpPr>
        <p:spPr>
          <a:xfrm>
            <a:off x="2909950" y="2013350"/>
            <a:ext cx="1911900" cy="180300"/>
          </a:xfrm>
          <a:prstGeom prst="rightArrow">
            <a:avLst>
              <a:gd fmla="val 50000" name="adj1"/>
              <a:gd fmla="val 50000" name="adj2"/>
            </a:avLst>
          </a:prstGeom>
          <a:solidFill>
            <a:schemeClr val="dk1"/>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2"/>
          <p:cNvSpPr/>
          <p:nvPr/>
        </p:nvSpPr>
        <p:spPr>
          <a:xfrm>
            <a:off x="1661075" y="2307850"/>
            <a:ext cx="3160800" cy="180300"/>
          </a:xfrm>
          <a:prstGeom prst="rightArrow">
            <a:avLst>
              <a:gd fmla="val 50000" name="adj1"/>
              <a:gd fmla="val 50000" name="adj2"/>
            </a:avLst>
          </a:prstGeom>
          <a:solidFill>
            <a:schemeClr val="dk1"/>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2"/>
          <p:cNvSpPr/>
          <p:nvPr/>
        </p:nvSpPr>
        <p:spPr>
          <a:xfrm>
            <a:off x="2189075" y="2569225"/>
            <a:ext cx="2632800" cy="180300"/>
          </a:xfrm>
          <a:prstGeom prst="rightArrow">
            <a:avLst>
              <a:gd fmla="val 50000" name="adj1"/>
              <a:gd fmla="val 50000" name="adj2"/>
            </a:avLst>
          </a:prstGeom>
          <a:solidFill>
            <a:schemeClr val="dk1"/>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2"/>
          <p:cNvSpPr/>
          <p:nvPr/>
        </p:nvSpPr>
        <p:spPr>
          <a:xfrm>
            <a:off x="2485075" y="2830600"/>
            <a:ext cx="2336700" cy="180300"/>
          </a:xfrm>
          <a:prstGeom prst="rightArrow">
            <a:avLst>
              <a:gd fmla="val 50000" name="adj1"/>
              <a:gd fmla="val 50000" name="adj2"/>
            </a:avLst>
          </a:prstGeom>
          <a:solidFill>
            <a:schemeClr val="dk1"/>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2"/>
          <p:cNvSpPr/>
          <p:nvPr/>
        </p:nvSpPr>
        <p:spPr>
          <a:xfrm>
            <a:off x="3849800" y="3170475"/>
            <a:ext cx="972000" cy="180300"/>
          </a:xfrm>
          <a:prstGeom prst="rightArrow">
            <a:avLst>
              <a:gd fmla="val 50000" name="adj1"/>
              <a:gd fmla="val 50000" name="adj2"/>
            </a:avLst>
          </a:prstGeom>
          <a:solidFill>
            <a:schemeClr val="dk1"/>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2"/>
          <p:cNvSpPr/>
          <p:nvPr/>
        </p:nvSpPr>
        <p:spPr>
          <a:xfrm>
            <a:off x="2594675" y="3720225"/>
            <a:ext cx="2227200" cy="180300"/>
          </a:xfrm>
          <a:prstGeom prst="rightArrow">
            <a:avLst>
              <a:gd fmla="val 50000" name="adj1"/>
              <a:gd fmla="val 50000" name="adj2"/>
            </a:avLst>
          </a:prstGeom>
          <a:solidFill>
            <a:schemeClr val="dk1"/>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73" name="Shape 273"/>
        <p:cNvGrpSpPr/>
        <p:nvPr/>
      </p:nvGrpSpPr>
      <p:grpSpPr>
        <a:xfrm>
          <a:off x="0" y="0"/>
          <a:ext cx="0" cy="0"/>
          <a:chOff x="0" y="0"/>
          <a:chExt cx="0" cy="0"/>
        </a:xfrm>
      </p:grpSpPr>
      <p:sp>
        <p:nvSpPr>
          <p:cNvPr id="274" name="Google Shape;274;p33"/>
          <p:cNvSpPr/>
          <p:nvPr/>
        </p:nvSpPr>
        <p:spPr>
          <a:xfrm flipH="1" rot="10800000">
            <a:off x="0" y="1293300"/>
            <a:ext cx="9144000" cy="38502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3"/>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3"/>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Migration?</a:t>
            </a:r>
            <a:endParaRPr/>
          </a:p>
        </p:txBody>
      </p:sp>
      <p:pic>
        <p:nvPicPr>
          <p:cNvPr descr="Shape 185" id="277" name="Google Shape;277;p33"/>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id="278" name="Google Shape;278;p33"/>
          <p:cNvPicPr preferRelativeResize="0"/>
          <p:nvPr/>
        </p:nvPicPr>
        <p:blipFill>
          <a:blip r:embed="rId4">
            <a:alphaModFix/>
          </a:blip>
          <a:stretch>
            <a:fillRect/>
          </a:stretch>
        </p:blipFill>
        <p:spPr>
          <a:xfrm>
            <a:off x="0" y="-1114400"/>
            <a:ext cx="9144000" cy="6257905"/>
          </a:xfrm>
          <a:prstGeom prst="rect">
            <a:avLst/>
          </a:prstGeom>
          <a:noFill/>
          <a:ln>
            <a:noFill/>
          </a:ln>
        </p:spPr>
      </p:pic>
      <p:sp>
        <p:nvSpPr>
          <p:cNvPr id="279" name="Google Shape;279;p33"/>
          <p:cNvSpPr txBox="1"/>
          <p:nvPr/>
        </p:nvSpPr>
        <p:spPr>
          <a:xfrm>
            <a:off x="556700" y="-848975"/>
            <a:ext cx="4133700" cy="8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000">
                <a:latin typeface="Helvetica Neue"/>
                <a:ea typeface="Helvetica Neue"/>
                <a:cs typeface="Helvetica Neue"/>
                <a:sym typeface="Helvetica Neue"/>
              </a:rPr>
              <a:t>Migration</a:t>
            </a:r>
            <a:endParaRPr b="1" sz="6000">
              <a:latin typeface="Helvetica Neue"/>
              <a:ea typeface="Helvetica Neue"/>
              <a:cs typeface="Helvetica Neue"/>
              <a:sym typeface="Helvetica Neu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83" name="Shape 283"/>
        <p:cNvGrpSpPr/>
        <p:nvPr/>
      </p:nvGrpSpPr>
      <p:grpSpPr>
        <a:xfrm>
          <a:off x="0" y="0"/>
          <a:ext cx="0" cy="0"/>
          <a:chOff x="0" y="0"/>
          <a:chExt cx="0" cy="0"/>
        </a:xfrm>
      </p:grpSpPr>
      <p:sp>
        <p:nvSpPr>
          <p:cNvPr id="284" name="Google Shape;284;p34"/>
          <p:cNvSpPr/>
          <p:nvPr/>
        </p:nvSpPr>
        <p:spPr>
          <a:xfrm flipH="1" rot="10800000">
            <a:off x="0" y="1315125"/>
            <a:ext cx="9144000" cy="38502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4"/>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4"/>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latin typeface="Roboto Mono"/>
                <a:ea typeface="Roboto Mono"/>
                <a:cs typeface="Roboto Mono"/>
                <a:sym typeface="Roboto Mono"/>
              </a:rPr>
              <a:t>Migration</a:t>
            </a:r>
            <a:endParaRPr>
              <a:latin typeface="Roboto Mono"/>
              <a:ea typeface="Roboto Mono"/>
              <a:cs typeface="Roboto Mono"/>
              <a:sym typeface="Roboto Mono"/>
            </a:endParaRPr>
          </a:p>
        </p:txBody>
      </p:sp>
      <p:sp>
        <p:nvSpPr>
          <p:cNvPr id="287" name="Google Shape;287;p34"/>
          <p:cNvSpPr txBox="1"/>
          <p:nvPr/>
        </p:nvSpPr>
        <p:spPr>
          <a:xfrm>
            <a:off x="174900" y="1605875"/>
            <a:ext cx="5148900" cy="3406500"/>
          </a:xfrm>
          <a:prstGeom prst="rect">
            <a:avLst/>
          </a:prstGeom>
          <a:noFill/>
          <a:ln>
            <a:noFill/>
          </a:ln>
        </p:spPr>
        <p:txBody>
          <a:bodyPr anchorCtr="0" anchor="t" bIns="91400" lIns="91400" spcFirstLastPara="1" rIns="91400" wrap="square" tIns="91400">
            <a:noAutofit/>
          </a:bodyPr>
          <a:lstStyle/>
          <a:p>
            <a:pPr indent="0" lvl="0" marL="0" rtl="0" algn="l">
              <a:lnSpc>
                <a:spcPct val="115000"/>
              </a:lnSpc>
              <a:spcBef>
                <a:spcPts val="0"/>
              </a:spcBef>
              <a:spcAft>
                <a:spcPts val="0"/>
              </a:spcAft>
              <a:buNone/>
            </a:pPr>
            <a:r>
              <a:rPr b="1" lang="en-US" sz="1800">
                <a:latin typeface="Roboto Mono"/>
                <a:ea typeface="Roboto Mono"/>
                <a:cs typeface="Roboto Mono"/>
                <a:sym typeface="Roboto Mono"/>
              </a:rPr>
              <a:t>MKR token holders</a:t>
            </a:r>
            <a:r>
              <a:rPr lang="en-US" sz="1800">
                <a:latin typeface="Roboto Mono"/>
                <a:ea typeface="Roboto Mono"/>
                <a:cs typeface="Roboto Mono"/>
                <a:sym typeface="Roboto Mono"/>
              </a:rPr>
              <a:t>:</a:t>
            </a:r>
            <a:endParaRPr sz="18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n-US" sz="1800">
                <a:latin typeface="Roboto Mono"/>
                <a:ea typeface="Roboto Mono"/>
                <a:cs typeface="Roboto Mono"/>
                <a:sym typeface="Roboto Mono"/>
              </a:rPr>
              <a:t>Pre-configured MCD with a ton of parameters</a:t>
            </a:r>
            <a:endParaRPr sz="1800">
              <a:latin typeface="Roboto Mono"/>
              <a:ea typeface="Roboto Mono"/>
              <a:cs typeface="Roboto Mono"/>
              <a:sym typeface="Roboto Mono"/>
            </a:endParaRPr>
          </a:p>
          <a:p>
            <a:pPr indent="-317500" lvl="1" marL="914400" rtl="0" algn="l">
              <a:lnSpc>
                <a:spcPct val="115000"/>
              </a:lnSpc>
              <a:spcBef>
                <a:spcPts val="0"/>
              </a:spcBef>
              <a:spcAft>
                <a:spcPts val="0"/>
              </a:spcAft>
              <a:buSzPts val="1400"/>
              <a:buFont typeface="Roboto Mono"/>
              <a:buChar char="○"/>
            </a:pPr>
            <a:r>
              <a:rPr i="1" lang="en-US">
                <a:latin typeface="Roboto Mono"/>
                <a:ea typeface="Roboto Mono"/>
                <a:cs typeface="Roboto Mono"/>
                <a:sym typeface="Roboto Mono"/>
              </a:rPr>
              <a:t>Auction parameters</a:t>
            </a:r>
            <a:endParaRPr i="1">
              <a:latin typeface="Roboto Mono"/>
              <a:ea typeface="Roboto Mono"/>
              <a:cs typeface="Roboto Mono"/>
              <a:sym typeface="Roboto Mono"/>
            </a:endParaRPr>
          </a:p>
          <a:p>
            <a:pPr indent="-317500" lvl="1" marL="914400" rtl="0" algn="l">
              <a:lnSpc>
                <a:spcPct val="115000"/>
              </a:lnSpc>
              <a:spcBef>
                <a:spcPts val="0"/>
              </a:spcBef>
              <a:spcAft>
                <a:spcPts val="0"/>
              </a:spcAft>
              <a:buSzPts val="1400"/>
              <a:buFont typeface="Roboto Mono"/>
              <a:buChar char="○"/>
            </a:pPr>
            <a:r>
              <a:rPr i="1" lang="en-US">
                <a:latin typeface="Roboto Mono"/>
                <a:ea typeface="Roboto Mono"/>
                <a:cs typeface="Roboto Mono"/>
                <a:sym typeface="Roboto Mono"/>
              </a:rPr>
              <a:t>Risk parameters</a:t>
            </a:r>
            <a:endParaRPr i="1">
              <a:latin typeface="Roboto Mono"/>
              <a:ea typeface="Roboto Mono"/>
              <a:cs typeface="Roboto Mono"/>
              <a:sym typeface="Roboto Mono"/>
            </a:endParaRPr>
          </a:p>
          <a:p>
            <a:pPr indent="-317500" lvl="1" marL="914400" rtl="0" algn="l">
              <a:lnSpc>
                <a:spcPct val="115000"/>
              </a:lnSpc>
              <a:spcBef>
                <a:spcPts val="0"/>
              </a:spcBef>
              <a:spcAft>
                <a:spcPts val="0"/>
              </a:spcAft>
              <a:buSzPts val="1400"/>
              <a:buFont typeface="Roboto Mono"/>
              <a:buChar char="○"/>
            </a:pPr>
            <a:r>
              <a:rPr i="1" lang="en-US">
                <a:latin typeface="Roboto Mono"/>
                <a:ea typeface="Roboto Mono"/>
                <a:cs typeface="Roboto Mono"/>
                <a:sym typeface="Roboto Mono"/>
              </a:rPr>
              <a:t>Module parameters</a:t>
            </a:r>
            <a:endParaRPr i="1">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n-US" sz="1800">
                <a:latin typeface="Roboto Mono"/>
                <a:ea typeface="Roboto Mono"/>
                <a:cs typeface="Roboto Mono"/>
                <a:sym typeface="Roboto Mono"/>
              </a:rPr>
              <a:t>Govern two systems</a:t>
            </a:r>
            <a:endParaRPr sz="1800">
              <a:latin typeface="Roboto Mono"/>
              <a:ea typeface="Roboto Mono"/>
              <a:cs typeface="Roboto Mono"/>
              <a:sym typeface="Roboto Mono"/>
            </a:endParaRPr>
          </a:p>
          <a:p>
            <a:pPr indent="-317500" lvl="1" marL="914400" rtl="0" algn="l">
              <a:lnSpc>
                <a:spcPct val="115000"/>
              </a:lnSpc>
              <a:spcBef>
                <a:spcPts val="0"/>
              </a:spcBef>
              <a:spcAft>
                <a:spcPts val="0"/>
              </a:spcAft>
              <a:buSzPts val="1400"/>
              <a:buFont typeface="Roboto Mono"/>
              <a:buChar char="○"/>
            </a:pPr>
            <a:r>
              <a:rPr i="1" lang="en-US">
                <a:latin typeface="Roboto Mono"/>
                <a:ea typeface="Roboto Mono"/>
                <a:cs typeface="Roboto Mono"/>
                <a:sym typeface="Roboto Mono"/>
              </a:rPr>
              <a:t>through the same on-chain governance</a:t>
            </a:r>
            <a:endParaRPr i="1">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n-US" sz="1800">
                <a:latin typeface="Roboto Mono"/>
                <a:ea typeface="Roboto Mono"/>
                <a:cs typeface="Roboto Mono"/>
                <a:sym typeface="Roboto Mono"/>
              </a:rPr>
              <a:t>Maintain pegs for two different types of Dai</a:t>
            </a:r>
            <a:endParaRPr sz="1800">
              <a:latin typeface="Roboto Mono"/>
              <a:ea typeface="Roboto Mono"/>
              <a:cs typeface="Roboto Mono"/>
              <a:sym typeface="Roboto Mono"/>
            </a:endParaRPr>
          </a:p>
          <a:p>
            <a:pPr indent="-317500" lvl="0" marL="457200" rtl="0" algn="l">
              <a:lnSpc>
                <a:spcPct val="115000"/>
              </a:lnSpc>
              <a:spcBef>
                <a:spcPts val="0"/>
              </a:spcBef>
              <a:spcAft>
                <a:spcPts val="0"/>
              </a:spcAft>
              <a:buSzPts val="1400"/>
              <a:buFont typeface="Roboto Mono"/>
              <a:buChar char="●"/>
            </a:pPr>
            <a:r>
              <a:rPr lang="en-US" sz="1800">
                <a:latin typeface="Roboto Mono"/>
                <a:ea typeface="Roboto Mono"/>
                <a:cs typeface="Roboto Mono"/>
                <a:sym typeface="Roboto Mono"/>
              </a:rPr>
              <a:t>Be prepared for emergency votes</a:t>
            </a:r>
            <a:endParaRPr sz="1800">
              <a:latin typeface="Roboto Mono"/>
              <a:ea typeface="Roboto Mono"/>
              <a:cs typeface="Roboto Mono"/>
              <a:sym typeface="Roboto Mono"/>
            </a:endParaRPr>
          </a:p>
        </p:txBody>
      </p:sp>
      <p:pic>
        <p:nvPicPr>
          <p:cNvPr descr="Shape 185" id="288" name="Google Shape;288;p34"/>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289" name="Google Shape;289;p34"/>
          <p:cNvSpPr txBox="1"/>
          <p:nvPr/>
        </p:nvSpPr>
        <p:spPr>
          <a:xfrm>
            <a:off x="5524700" y="1831125"/>
            <a:ext cx="3234900" cy="6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MKR token holders (shown below)</a:t>
            </a:r>
            <a:endParaRPr>
              <a:latin typeface="Helvetica Neue"/>
              <a:ea typeface="Helvetica Neue"/>
              <a:cs typeface="Helvetica Neue"/>
              <a:sym typeface="Helvetica Neue"/>
            </a:endParaRPr>
          </a:p>
        </p:txBody>
      </p:sp>
      <p:pic>
        <p:nvPicPr>
          <p:cNvPr id="290" name="Google Shape;290;p34"/>
          <p:cNvPicPr preferRelativeResize="0"/>
          <p:nvPr/>
        </p:nvPicPr>
        <p:blipFill>
          <a:blip r:embed="rId4">
            <a:alphaModFix/>
          </a:blip>
          <a:stretch>
            <a:fillRect/>
          </a:stretch>
        </p:blipFill>
        <p:spPr>
          <a:xfrm>
            <a:off x="5275962" y="2252788"/>
            <a:ext cx="3732375" cy="2112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294" name="Shape 294"/>
        <p:cNvGrpSpPr/>
        <p:nvPr/>
      </p:nvGrpSpPr>
      <p:grpSpPr>
        <a:xfrm>
          <a:off x="0" y="0"/>
          <a:ext cx="0" cy="0"/>
          <a:chOff x="0" y="0"/>
          <a:chExt cx="0" cy="0"/>
        </a:xfrm>
      </p:grpSpPr>
      <p:sp>
        <p:nvSpPr>
          <p:cNvPr id="295" name="Google Shape;295;p35"/>
          <p:cNvSpPr/>
          <p:nvPr/>
        </p:nvSpPr>
        <p:spPr>
          <a:xfrm flipH="1" rot="10800000">
            <a:off x="10950" y="1293300"/>
            <a:ext cx="9144000" cy="3850200"/>
          </a:xfrm>
          <a:prstGeom prst="rect">
            <a:avLst/>
          </a:pr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5"/>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5"/>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latin typeface="Roboto Mono"/>
                <a:ea typeface="Roboto Mono"/>
                <a:cs typeface="Roboto Mono"/>
                <a:sym typeface="Roboto Mono"/>
              </a:rPr>
              <a:t>Migration</a:t>
            </a:r>
            <a:endParaRPr>
              <a:latin typeface="Roboto Mono"/>
              <a:ea typeface="Roboto Mono"/>
              <a:cs typeface="Roboto Mono"/>
              <a:sym typeface="Roboto Mono"/>
            </a:endParaRPr>
          </a:p>
        </p:txBody>
      </p:sp>
      <p:pic>
        <p:nvPicPr>
          <p:cNvPr descr="Shape 185" id="298" name="Google Shape;298;p35"/>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id="299" name="Google Shape;299;p35"/>
          <p:cNvPicPr preferRelativeResize="0"/>
          <p:nvPr/>
        </p:nvPicPr>
        <p:blipFill>
          <a:blip r:embed="rId4">
            <a:alphaModFix/>
          </a:blip>
          <a:stretch>
            <a:fillRect/>
          </a:stretch>
        </p:blipFill>
        <p:spPr>
          <a:xfrm>
            <a:off x="5164375" y="1703088"/>
            <a:ext cx="3728726" cy="2485825"/>
          </a:xfrm>
          <a:prstGeom prst="rect">
            <a:avLst/>
          </a:prstGeom>
          <a:noFill/>
          <a:ln>
            <a:noFill/>
          </a:ln>
        </p:spPr>
      </p:pic>
      <p:sp>
        <p:nvSpPr>
          <p:cNvPr id="300" name="Google Shape;300;p35"/>
          <p:cNvSpPr txBox="1"/>
          <p:nvPr/>
        </p:nvSpPr>
        <p:spPr>
          <a:xfrm>
            <a:off x="81825" y="1705050"/>
            <a:ext cx="5016900" cy="1733400"/>
          </a:xfrm>
          <a:prstGeom prst="rect">
            <a:avLst/>
          </a:prstGeom>
          <a:noFill/>
          <a:ln>
            <a:noFill/>
          </a:ln>
        </p:spPr>
        <p:txBody>
          <a:bodyPr anchorCtr="0" anchor="t" bIns="91400" lIns="91400" spcFirstLastPara="1" rIns="91400" wrap="square" tIns="91400">
            <a:noAutofit/>
          </a:bodyPr>
          <a:lstStyle/>
          <a:p>
            <a:pPr indent="-342900" lvl="0" marL="457200" rtl="0" algn="l">
              <a:lnSpc>
                <a:spcPct val="115000"/>
              </a:lnSpc>
              <a:spcBef>
                <a:spcPts val="0"/>
              </a:spcBef>
              <a:spcAft>
                <a:spcPts val="0"/>
              </a:spcAft>
              <a:buSzPts val="1800"/>
              <a:buFont typeface="Roboto Mono"/>
              <a:buChar char="●"/>
            </a:pPr>
            <a:r>
              <a:rPr lang="en-US" sz="1800">
                <a:latin typeface="Roboto Mono"/>
                <a:ea typeface="Roboto Mono"/>
                <a:cs typeface="Roboto Mono"/>
                <a:sym typeface="Roboto Mono"/>
              </a:rPr>
              <a:t>Dai holders u</a:t>
            </a:r>
            <a:r>
              <a:rPr lang="en-US" sz="1800">
                <a:latin typeface="Roboto Mono"/>
                <a:ea typeface="Roboto Mono"/>
                <a:cs typeface="Roboto Mono"/>
                <a:sym typeface="Roboto Mono"/>
              </a:rPr>
              <a:t>se a tool that converts Sai into Dai</a:t>
            </a:r>
            <a:br>
              <a:rPr lang="en-US" sz="1800">
                <a:latin typeface="Roboto Mono"/>
                <a:ea typeface="Roboto Mono"/>
                <a:cs typeface="Roboto Mono"/>
                <a:sym typeface="Roboto Mono"/>
              </a:rPr>
            </a:br>
            <a:endParaRPr sz="1800">
              <a:latin typeface="Roboto Mono"/>
              <a:ea typeface="Roboto Mono"/>
              <a:cs typeface="Roboto Mono"/>
              <a:sym typeface="Roboto Mono"/>
            </a:endParaRPr>
          </a:p>
          <a:p>
            <a:pPr indent="-342900" lvl="0" marL="457200" rtl="0" algn="l">
              <a:lnSpc>
                <a:spcPct val="115000"/>
              </a:lnSpc>
              <a:spcBef>
                <a:spcPts val="0"/>
              </a:spcBef>
              <a:spcAft>
                <a:spcPts val="0"/>
              </a:spcAft>
              <a:buSzPts val="1800"/>
              <a:buFont typeface="Roboto Mono"/>
              <a:buChar char="●"/>
            </a:pPr>
            <a:r>
              <a:rPr lang="en-US" sz="1800">
                <a:latin typeface="Roboto Mono"/>
                <a:ea typeface="Roboto Mono"/>
                <a:cs typeface="Roboto Mono"/>
                <a:sym typeface="Roboto Mono"/>
              </a:rPr>
              <a:t>CDP owners use a tool that converts their sCDPs into mCDPs</a:t>
            </a:r>
            <a:endParaRPr sz="1800">
              <a:latin typeface="Roboto Mono"/>
              <a:ea typeface="Roboto Mono"/>
              <a:cs typeface="Roboto Mono"/>
              <a:sym typeface="Roboto Mon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304" name="Shape 304"/>
        <p:cNvGrpSpPr/>
        <p:nvPr/>
      </p:nvGrpSpPr>
      <p:grpSpPr>
        <a:xfrm>
          <a:off x="0" y="0"/>
          <a:ext cx="0" cy="0"/>
          <a:chOff x="0" y="0"/>
          <a:chExt cx="0" cy="0"/>
        </a:xfrm>
      </p:grpSpPr>
      <p:sp>
        <p:nvSpPr>
          <p:cNvPr id="305" name="Google Shape;305;p36"/>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6"/>
          <p:cNvSpPr txBox="1"/>
          <p:nvPr>
            <p:ph type="title"/>
          </p:nvPr>
        </p:nvSpPr>
        <p:spPr>
          <a:xfrm>
            <a:off x="471900" y="268825"/>
            <a:ext cx="74865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Where is the Maker Protocol heading?</a:t>
            </a:r>
            <a:endParaRPr sz="2400">
              <a:latin typeface="Roboto Mono"/>
              <a:ea typeface="Roboto Mono"/>
              <a:cs typeface="Roboto Mono"/>
              <a:sym typeface="Roboto Mono"/>
            </a:endParaRPr>
          </a:p>
        </p:txBody>
      </p:sp>
      <p:pic>
        <p:nvPicPr>
          <p:cNvPr descr="Shape 203" id="307" name="Google Shape;307;p36"/>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308" name="Google Shape;308;p36"/>
          <p:cNvSpPr txBox="1"/>
          <p:nvPr/>
        </p:nvSpPr>
        <p:spPr>
          <a:xfrm>
            <a:off x="240750" y="1384375"/>
            <a:ext cx="8268000" cy="36441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Roboto Mono"/>
              <a:buAutoNum type="arabicPeriod"/>
            </a:pPr>
            <a:r>
              <a:rPr lang="en-US" sz="1800">
                <a:latin typeface="Roboto Mono"/>
                <a:ea typeface="Roboto Mono"/>
                <a:cs typeface="Roboto Mono"/>
                <a:sym typeface="Roboto Mono"/>
              </a:rPr>
              <a:t>MCD Launch: More collateral, more Dai, more liquidity</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AutoNum type="arabicPeriod"/>
            </a:pPr>
            <a:r>
              <a:rPr lang="en-US" sz="1800">
                <a:latin typeface="Roboto Mono"/>
                <a:ea typeface="Roboto Mono"/>
                <a:cs typeface="Roboto Mono"/>
                <a:sym typeface="Roboto Mono"/>
              </a:rPr>
              <a:t>More sophisticated DAO participation &amp; governance</a:t>
            </a:r>
            <a:endParaRPr sz="1800">
              <a:latin typeface="Roboto Mono"/>
              <a:ea typeface="Roboto Mono"/>
              <a:cs typeface="Roboto Mono"/>
              <a:sym typeface="Roboto Mono"/>
            </a:endParaRPr>
          </a:p>
          <a:p>
            <a:pPr indent="-317500" lvl="1" marL="914400" rtl="0" algn="l">
              <a:spcBef>
                <a:spcPts val="0"/>
              </a:spcBef>
              <a:spcAft>
                <a:spcPts val="0"/>
              </a:spcAft>
              <a:buSzPts val="1400"/>
              <a:buFont typeface="Roboto Mono"/>
              <a:buAutoNum type="alphaLcPeriod"/>
            </a:pPr>
            <a:r>
              <a:rPr lang="en-US">
                <a:latin typeface="Roboto Mono"/>
                <a:ea typeface="Roboto Mono"/>
                <a:cs typeface="Roboto Mono"/>
                <a:sym typeface="Roboto Mono"/>
              </a:rPr>
              <a:t>more voting weight</a:t>
            </a:r>
            <a:endParaRPr>
              <a:latin typeface="Roboto Mono"/>
              <a:ea typeface="Roboto Mono"/>
              <a:cs typeface="Roboto Mono"/>
              <a:sym typeface="Roboto Mono"/>
            </a:endParaRPr>
          </a:p>
          <a:p>
            <a:pPr indent="-317500" lvl="1" marL="914400" rtl="0" algn="l">
              <a:spcBef>
                <a:spcPts val="0"/>
              </a:spcBef>
              <a:spcAft>
                <a:spcPts val="0"/>
              </a:spcAft>
              <a:buSzPts val="1400"/>
              <a:buFont typeface="Roboto Mono"/>
              <a:buAutoNum type="alphaLcPeriod"/>
            </a:pPr>
            <a:r>
              <a:rPr lang="en-US">
                <a:latin typeface="Roboto Mono"/>
                <a:ea typeface="Roboto Mono"/>
                <a:cs typeface="Roboto Mono"/>
                <a:sym typeface="Roboto Mono"/>
              </a:rPr>
              <a:t>delegation</a:t>
            </a:r>
            <a:endParaRPr>
              <a:latin typeface="Roboto Mono"/>
              <a:ea typeface="Roboto Mono"/>
              <a:cs typeface="Roboto Mono"/>
              <a:sym typeface="Roboto Mono"/>
            </a:endParaRPr>
          </a:p>
          <a:p>
            <a:pPr indent="-317500" lvl="1" marL="914400" rtl="0" algn="l">
              <a:spcBef>
                <a:spcPts val="0"/>
              </a:spcBef>
              <a:spcAft>
                <a:spcPts val="0"/>
              </a:spcAft>
              <a:buSzPts val="1400"/>
              <a:buFont typeface="Roboto Mono"/>
              <a:buAutoNum type="alphaLcPeriod"/>
            </a:pPr>
            <a:r>
              <a:rPr lang="en-US">
                <a:latin typeface="Roboto Mono"/>
                <a:ea typeface="Roboto Mono"/>
                <a:cs typeface="Roboto Mono"/>
                <a:sym typeface="Roboto Mono"/>
              </a:rPr>
              <a:t>MIPs</a:t>
            </a:r>
            <a:endParaRPr>
              <a:latin typeface="Roboto Mono"/>
              <a:ea typeface="Roboto Mono"/>
              <a:cs typeface="Roboto Mono"/>
              <a:sym typeface="Roboto Mono"/>
            </a:endParaRPr>
          </a:p>
          <a:p>
            <a:pPr indent="-342900" lvl="0" marL="457200" rtl="0" algn="l">
              <a:spcBef>
                <a:spcPts val="0"/>
              </a:spcBef>
              <a:spcAft>
                <a:spcPts val="0"/>
              </a:spcAft>
              <a:buSzPts val="1800"/>
              <a:buFont typeface="Roboto Mono"/>
              <a:buAutoNum type="arabicPeriod"/>
            </a:pPr>
            <a:r>
              <a:rPr lang="en-US" sz="1800">
                <a:latin typeface="Roboto Mono"/>
                <a:ea typeface="Roboto Mono"/>
                <a:cs typeface="Roboto Mono"/>
                <a:sym typeface="Roboto Mono"/>
              </a:rPr>
              <a:t>Relaunch of Oasis</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AutoNum type="arabicPeriod"/>
            </a:pPr>
            <a:r>
              <a:rPr lang="en-US" sz="1800">
                <a:latin typeface="Roboto Mono"/>
                <a:ea typeface="Roboto Mono"/>
                <a:cs typeface="Roboto Mono"/>
                <a:sym typeface="Roboto Mono"/>
              </a:rPr>
              <a:t>Sustainable Oracles as a service, run by a DAO</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AutoNum type="arabicPeriod"/>
            </a:pPr>
            <a:r>
              <a:rPr lang="en-US" sz="1800">
                <a:latin typeface="Roboto Mono"/>
                <a:ea typeface="Roboto Mono"/>
                <a:cs typeface="Roboto Mono"/>
                <a:sym typeface="Roboto Mono"/>
              </a:rPr>
              <a:t>Introduction of other synthetic assets</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AutoNum type="arabicPeriod"/>
            </a:pPr>
            <a:r>
              <a:rPr lang="en-US" sz="1800">
                <a:latin typeface="Roboto Mono"/>
                <a:ea typeface="Roboto Mono"/>
                <a:cs typeface="Roboto Mono"/>
                <a:sym typeface="Roboto Mono"/>
              </a:rPr>
              <a:t>Introduction of Guardians</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AutoNum type="arabicPeriod"/>
            </a:pPr>
            <a:r>
              <a:rPr lang="en-US" sz="1800">
                <a:latin typeface="Roboto Mono"/>
                <a:ea typeface="Roboto Mono"/>
                <a:cs typeface="Roboto Mono"/>
                <a:sym typeface="Roboto Mono"/>
              </a:rPr>
              <a:t>Self-sustained DAO</a:t>
            </a:r>
            <a:endParaRPr sz="180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312" name="Shape 312"/>
        <p:cNvGrpSpPr/>
        <p:nvPr/>
      </p:nvGrpSpPr>
      <p:grpSpPr>
        <a:xfrm>
          <a:off x="0" y="0"/>
          <a:ext cx="0" cy="0"/>
          <a:chOff x="0" y="0"/>
          <a:chExt cx="0" cy="0"/>
        </a:xfrm>
      </p:grpSpPr>
      <p:sp>
        <p:nvSpPr>
          <p:cNvPr id="313" name="Google Shape;313;p37"/>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7"/>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t>Find out more and get involved!</a:t>
            </a:r>
            <a:endParaRPr/>
          </a:p>
        </p:txBody>
      </p:sp>
      <p:pic>
        <p:nvPicPr>
          <p:cNvPr descr="Shape 203" id="315" name="Google Shape;315;p37"/>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316" name="Google Shape;316;p37"/>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17" name="Google Shape;317;p37"/>
          <p:cNvSpPr txBox="1"/>
          <p:nvPr/>
        </p:nvSpPr>
        <p:spPr>
          <a:xfrm>
            <a:off x="230850" y="1615900"/>
            <a:ext cx="8913300" cy="237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6000">
                <a:latin typeface="Helvetica Neue"/>
                <a:ea typeface="Helvetica Neue"/>
                <a:cs typeface="Helvetica Neue"/>
                <a:sym typeface="Helvetica Neue"/>
              </a:rPr>
              <a:t>chat.makerdao.com</a:t>
            </a:r>
            <a:endParaRPr sz="6000">
              <a:latin typeface="Helvetica Neue"/>
              <a:ea typeface="Helvetica Neue"/>
              <a:cs typeface="Helvetica Neue"/>
              <a:sym typeface="Helvetica Neue"/>
            </a:endParaRPr>
          </a:p>
          <a:p>
            <a:pPr indent="0" lvl="0" marL="0" rtl="0" algn="l">
              <a:spcBef>
                <a:spcPts val="0"/>
              </a:spcBef>
              <a:spcAft>
                <a:spcPts val="0"/>
              </a:spcAft>
              <a:buNone/>
            </a:pPr>
            <a:r>
              <a:rPr lang="en-US" sz="6000">
                <a:latin typeface="Helvetica Neue"/>
                <a:ea typeface="Helvetica Neue"/>
                <a:cs typeface="Helvetica Neue"/>
                <a:sym typeface="Helvetica Neue"/>
              </a:rPr>
              <a:t>forum.makerdao.com</a:t>
            </a:r>
            <a:endParaRPr sz="6000">
              <a:latin typeface="Helvetica Neue"/>
              <a:ea typeface="Helvetica Neue"/>
              <a:cs typeface="Helvetica Neue"/>
              <a:sym typeface="Helvetica Neue"/>
            </a:endParaRPr>
          </a:p>
          <a:p>
            <a:pPr indent="0" lvl="0" marL="0" rtl="0" algn="l">
              <a:spcBef>
                <a:spcPts val="0"/>
              </a:spcBef>
              <a:spcAft>
                <a:spcPts val="0"/>
              </a:spcAft>
              <a:buNone/>
            </a:pPr>
            <a:r>
              <a:rPr lang="en-US" sz="6000">
                <a:latin typeface="Helvetica Neue"/>
                <a:ea typeface="Helvetica Neue"/>
                <a:cs typeface="Helvetica Neue"/>
                <a:sym typeface="Helvetica Neue"/>
              </a:rPr>
              <a:t>awesome.makerdao.com</a:t>
            </a:r>
            <a:endParaRPr sz="6000">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82" name="Shape 82"/>
        <p:cNvGrpSpPr/>
        <p:nvPr/>
      </p:nvGrpSpPr>
      <p:grpSpPr>
        <a:xfrm>
          <a:off x="0" y="0"/>
          <a:ext cx="0" cy="0"/>
          <a:chOff x="0" y="0"/>
          <a:chExt cx="0" cy="0"/>
        </a:xfrm>
      </p:grpSpPr>
      <p:sp>
        <p:nvSpPr>
          <p:cNvPr id="83" name="Google Shape;83;p15"/>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15"/>
          <p:cNvSpPr txBox="1"/>
          <p:nvPr>
            <p:ph type="title"/>
          </p:nvPr>
        </p:nvSpPr>
        <p:spPr>
          <a:xfrm>
            <a:off x="460950" y="360800"/>
            <a:ext cx="8222100" cy="6522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3000">
                <a:latin typeface="Roboto Mono"/>
                <a:ea typeface="Roboto Mono"/>
                <a:cs typeface="Roboto Mono"/>
                <a:sym typeface="Roboto Mono"/>
              </a:rPr>
              <a:t>Dai </a:t>
            </a:r>
            <a:r>
              <a:rPr lang="en-US" sz="3000">
                <a:latin typeface="Roboto Mono"/>
                <a:ea typeface="Roboto Mono"/>
                <a:cs typeface="Roboto Mono"/>
                <a:sym typeface="Roboto Mono"/>
              </a:rPr>
              <a:t>S</a:t>
            </a:r>
            <a:r>
              <a:rPr lang="en-US" sz="3000">
                <a:latin typeface="Roboto Mono"/>
                <a:ea typeface="Roboto Mono"/>
                <a:cs typeface="Roboto Mono"/>
                <a:sym typeface="Roboto Mono"/>
              </a:rPr>
              <a:t>tablecoin</a:t>
            </a:r>
            <a:endParaRPr sz="3000">
              <a:latin typeface="Roboto Mono"/>
              <a:ea typeface="Roboto Mono"/>
              <a:cs typeface="Roboto Mono"/>
              <a:sym typeface="Roboto Mono"/>
            </a:endParaRPr>
          </a:p>
        </p:txBody>
      </p:sp>
      <p:pic>
        <p:nvPicPr>
          <p:cNvPr descr="Shape 74" id="85" name="Google Shape;85;p15"/>
          <p:cNvPicPr preferRelativeResize="0"/>
          <p:nvPr/>
        </p:nvPicPr>
        <p:blipFill rotWithShape="1">
          <a:blip r:embed="rId3">
            <a:alphaModFix/>
          </a:blip>
          <a:srcRect b="0" l="0" r="0" t="0"/>
          <a:stretch/>
        </p:blipFill>
        <p:spPr>
          <a:xfrm>
            <a:off x="8003499" y="116650"/>
            <a:ext cx="1140500" cy="1140500"/>
          </a:xfrm>
          <a:prstGeom prst="rect">
            <a:avLst/>
          </a:prstGeom>
          <a:noFill/>
          <a:ln>
            <a:noFill/>
          </a:ln>
        </p:spPr>
      </p:pic>
      <p:pic>
        <p:nvPicPr>
          <p:cNvPr id="86" name="Google Shape;86;p15"/>
          <p:cNvPicPr preferRelativeResize="0"/>
          <p:nvPr/>
        </p:nvPicPr>
        <p:blipFill>
          <a:blip r:embed="rId4">
            <a:alphaModFix/>
          </a:blip>
          <a:stretch>
            <a:fillRect/>
          </a:stretch>
        </p:blipFill>
        <p:spPr>
          <a:xfrm>
            <a:off x="226050" y="2883975"/>
            <a:ext cx="8691900" cy="2500700"/>
          </a:xfrm>
          <a:prstGeom prst="rect">
            <a:avLst/>
          </a:prstGeom>
          <a:noFill/>
          <a:ln>
            <a:noFill/>
          </a:ln>
        </p:spPr>
      </p:pic>
      <p:pic>
        <p:nvPicPr>
          <p:cNvPr descr="Shape 109" id="87" name="Google Shape;87;p15"/>
          <p:cNvPicPr preferRelativeResize="0"/>
          <p:nvPr/>
        </p:nvPicPr>
        <p:blipFill rotWithShape="1">
          <a:blip r:embed="rId5">
            <a:alphaModFix/>
          </a:blip>
          <a:srcRect b="0" l="0" r="0" t="0"/>
          <a:stretch/>
        </p:blipFill>
        <p:spPr>
          <a:xfrm>
            <a:off x="226050" y="1271122"/>
            <a:ext cx="2601275" cy="2601275"/>
          </a:xfrm>
          <a:prstGeom prst="rect">
            <a:avLst/>
          </a:prstGeom>
          <a:noFill/>
          <a:ln>
            <a:noFill/>
          </a:ln>
        </p:spPr>
      </p:pic>
      <p:sp>
        <p:nvSpPr>
          <p:cNvPr id="88" name="Google Shape;88;p15"/>
          <p:cNvSpPr txBox="1"/>
          <p:nvPr/>
        </p:nvSpPr>
        <p:spPr>
          <a:xfrm>
            <a:off x="3332400" y="1545300"/>
            <a:ext cx="5811600" cy="205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Roboto Mono"/>
                <a:ea typeface="Roboto Mono"/>
                <a:cs typeface="Roboto Mono"/>
                <a:sym typeface="Roboto Mono"/>
              </a:rPr>
              <a:t>Dai</a:t>
            </a:r>
            <a:br>
              <a:rPr lang="en-US" sz="1800">
                <a:latin typeface="Roboto Mono"/>
                <a:ea typeface="Roboto Mono"/>
                <a:cs typeface="Roboto Mono"/>
                <a:sym typeface="Roboto Mono"/>
              </a:rPr>
            </a:b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US" sz="1800">
                <a:latin typeface="Roboto Mono"/>
                <a:ea typeface="Roboto Mono"/>
                <a:cs typeface="Roboto Mono"/>
                <a:sym typeface="Roboto Mono"/>
              </a:rPr>
              <a:t>created through CDPs</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US" sz="1800">
                <a:latin typeface="Roboto Mono"/>
                <a:ea typeface="Roboto Mono"/>
                <a:cs typeface="Roboto Mono"/>
                <a:sym typeface="Roboto Mono"/>
              </a:rPr>
              <a:t>backed by collateral</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US" sz="1800">
                <a:latin typeface="Roboto Mono"/>
                <a:ea typeface="Roboto Mono"/>
                <a:cs typeface="Roboto Mono"/>
                <a:sym typeface="Roboto Mono"/>
              </a:rPr>
              <a:t>censorship resistant</a:t>
            </a:r>
            <a:endParaRPr sz="1800">
              <a:latin typeface="Roboto Mono"/>
              <a:ea typeface="Roboto Mono"/>
              <a:cs typeface="Roboto Mono"/>
              <a:sym typeface="Roboto Mono"/>
            </a:endParaRPr>
          </a:p>
          <a:p>
            <a:pPr indent="-342900" lvl="0" marL="457200" rtl="0" algn="l">
              <a:spcBef>
                <a:spcPts val="0"/>
              </a:spcBef>
              <a:spcAft>
                <a:spcPts val="0"/>
              </a:spcAft>
              <a:buSzPts val="1800"/>
              <a:buFont typeface="Roboto Mono"/>
              <a:buChar char="●"/>
            </a:pPr>
            <a:r>
              <a:rPr lang="en-US" sz="1800">
                <a:latin typeface="Roboto Mono"/>
                <a:ea typeface="Roboto Mono"/>
                <a:cs typeface="Roboto Mono"/>
                <a:sym typeface="Roboto Mono"/>
              </a:rPr>
              <a:t>pegged to the US Dollar</a:t>
            </a:r>
            <a:endParaRPr sz="1800">
              <a:latin typeface="Roboto Mono"/>
              <a:ea typeface="Roboto Mono"/>
              <a:cs typeface="Roboto Mono"/>
              <a:sym typeface="Roboto Mono"/>
            </a:endParaRPr>
          </a:p>
        </p:txBody>
      </p:sp>
      <p:pic>
        <p:nvPicPr>
          <p:cNvPr id="89" name="Google Shape;89;p15"/>
          <p:cNvPicPr preferRelativeResize="0"/>
          <p:nvPr/>
        </p:nvPicPr>
        <p:blipFill>
          <a:blip r:embed="rId6">
            <a:alphaModFix/>
          </a:blip>
          <a:stretch>
            <a:fillRect/>
          </a:stretch>
        </p:blipFill>
        <p:spPr>
          <a:xfrm>
            <a:off x="694125" y="1739206"/>
            <a:ext cx="1665100" cy="1665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1000"/>
                                        <p:tgtEl>
                                          <p:spTgt spid="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93" name="Shape 93"/>
        <p:cNvGrpSpPr/>
        <p:nvPr/>
      </p:nvGrpSpPr>
      <p:grpSpPr>
        <a:xfrm>
          <a:off x="0" y="0"/>
          <a:ext cx="0" cy="0"/>
          <a:chOff x="0" y="0"/>
          <a:chExt cx="0" cy="0"/>
        </a:xfrm>
      </p:grpSpPr>
      <p:sp>
        <p:nvSpPr>
          <p:cNvPr id="94" name="Google Shape;94;p16"/>
          <p:cNvSpPr/>
          <p:nvPr/>
        </p:nvSpPr>
        <p:spPr>
          <a:xfrm>
            <a:off x="-1" y="1266899"/>
            <a:ext cx="9144001" cy="108601"/>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16"/>
          <p:cNvSpPr txBox="1"/>
          <p:nvPr>
            <p:ph type="title"/>
          </p:nvPr>
        </p:nvSpPr>
        <p:spPr>
          <a:xfrm>
            <a:off x="460950" y="268825"/>
            <a:ext cx="8222100" cy="7677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sz="3000">
                <a:latin typeface="Roboto Mono"/>
                <a:ea typeface="Roboto Mono"/>
                <a:cs typeface="Roboto Mono"/>
                <a:sym typeface="Roboto Mono"/>
              </a:rPr>
              <a:t>Dai </a:t>
            </a:r>
            <a:r>
              <a:rPr lang="en-US" sz="3000">
                <a:latin typeface="Roboto Mono"/>
                <a:ea typeface="Roboto Mono"/>
                <a:cs typeface="Roboto Mono"/>
                <a:sym typeface="Roboto Mono"/>
              </a:rPr>
              <a:t>Stablecoin</a:t>
            </a:r>
            <a:endParaRPr sz="3000">
              <a:latin typeface="Roboto Mono"/>
              <a:ea typeface="Roboto Mono"/>
              <a:cs typeface="Roboto Mono"/>
              <a:sym typeface="Roboto Mono"/>
            </a:endParaRPr>
          </a:p>
        </p:txBody>
      </p:sp>
      <p:pic>
        <p:nvPicPr>
          <p:cNvPr descr="Shape 115" id="96" name="Google Shape;96;p16"/>
          <p:cNvPicPr preferRelativeResize="0"/>
          <p:nvPr/>
        </p:nvPicPr>
        <p:blipFill rotWithShape="1">
          <a:blip r:embed="rId3">
            <a:alphaModFix/>
          </a:blip>
          <a:srcRect b="0" l="0" r="0" t="0"/>
          <a:stretch/>
        </p:blipFill>
        <p:spPr>
          <a:xfrm>
            <a:off x="8002049" y="82425"/>
            <a:ext cx="1140500" cy="1140500"/>
          </a:xfrm>
          <a:prstGeom prst="rect">
            <a:avLst/>
          </a:prstGeom>
          <a:noFill/>
          <a:ln>
            <a:noFill/>
          </a:ln>
        </p:spPr>
      </p:pic>
      <p:sp>
        <p:nvSpPr>
          <p:cNvPr id="97" name="Google Shape;97;p16"/>
          <p:cNvSpPr txBox="1"/>
          <p:nvPr>
            <p:ph idx="1" type="body"/>
          </p:nvPr>
        </p:nvSpPr>
        <p:spPr>
          <a:xfrm>
            <a:off x="983425" y="4080850"/>
            <a:ext cx="17187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latin typeface="Roboto Mono"/>
                <a:ea typeface="Roboto Mono"/>
                <a:cs typeface="Roboto Mono"/>
                <a:sym typeface="Roboto Mono"/>
              </a:rPr>
              <a:t>Hedging</a:t>
            </a:r>
            <a:endParaRPr>
              <a:latin typeface="Roboto Mono"/>
              <a:ea typeface="Roboto Mono"/>
              <a:cs typeface="Roboto Mono"/>
              <a:sym typeface="Roboto Mono"/>
            </a:endParaRPr>
          </a:p>
        </p:txBody>
      </p:sp>
      <p:pic>
        <p:nvPicPr>
          <p:cNvPr descr="balance-01.png" id="98" name="Google Shape;98;p16"/>
          <p:cNvPicPr preferRelativeResize="0"/>
          <p:nvPr/>
        </p:nvPicPr>
        <p:blipFill rotWithShape="1">
          <a:blip r:embed="rId4">
            <a:alphaModFix/>
          </a:blip>
          <a:srcRect b="0" l="0" r="0" t="0"/>
          <a:stretch/>
        </p:blipFill>
        <p:spPr>
          <a:xfrm>
            <a:off x="3082019" y="2504430"/>
            <a:ext cx="2979962" cy="2979962"/>
          </a:xfrm>
          <a:prstGeom prst="rect">
            <a:avLst/>
          </a:prstGeom>
          <a:noFill/>
          <a:ln>
            <a:noFill/>
          </a:ln>
        </p:spPr>
      </p:pic>
      <p:sp>
        <p:nvSpPr>
          <p:cNvPr id="99" name="Google Shape;99;p16"/>
          <p:cNvSpPr txBox="1"/>
          <p:nvPr>
            <p:ph idx="1" type="body"/>
          </p:nvPr>
        </p:nvSpPr>
        <p:spPr>
          <a:xfrm>
            <a:off x="6349625" y="2069025"/>
            <a:ext cx="17979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latin typeface="Roboto Mono"/>
                <a:ea typeface="Roboto Mono"/>
                <a:cs typeface="Roboto Mono"/>
                <a:sym typeface="Roboto Mono"/>
              </a:rPr>
              <a:t>NFT markets</a:t>
            </a:r>
            <a:endParaRPr>
              <a:latin typeface="Roboto Mono"/>
              <a:ea typeface="Roboto Mono"/>
              <a:cs typeface="Roboto Mono"/>
              <a:sym typeface="Roboto Mono"/>
            </a:endParaRPr>
          </a:p>
        </p:txBody>
      </p:sp>
      <p:sp>
        <p:nvSpPr>
          <p:cNvPr id="100" name="Google Shape;100;p16"/>
          <p:cNvSpPr txBox="1"/>
          <p:nvPr>
            <p:ph idx="1" type="body"/>
          </p:nvPr>
        </p:nvSpPr>
        <p:spPr>
          <a:xfrm>
            <a:off x="6407500" y="2822725"/>
            <a:ext cx="25290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latin typeface="Roboto Mono"/>
                <a:ea typeface="Roboto Mono"/>
                <a:cs typeface="Roboto Mono"/>
                <a:sym typeface="Roboto Mono"/>
              </a:rPr>
              <a:t>Exchange pairs</a:t>
            </a:r>
            <a:endParaRPr>
              <a:latin typeface="Roboto Mono"/>
              <a:ea typeface="Roboto Mono"/>
              <a:cs typeface="Roboto Mono"/>
              <a:sym typeface="Roboto Mono"/>
            </a:endParaRPr>
          </a:p>
        </p:txBody>
      </p:sp>
      <p:sp>
        <p:nvSpPr>
          <p:cNvPr id="101" name="Google Shape;101;p16"/>
          <p:cNvSpPr txBox="1"/>
          <p:nvPr>
            <p:ph idx="1" type="body"/>
          </p:nvPr>
        </p:nvSpPr>
        <p:spPr>
          <a:xfrm>
            <a:off x="622300" y="2984400"/>
            <a:ext cx="17187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latin typeface="Roboto Mono"/>
                <a:ea typeface="Roboto Mono"/>
                <a:cs typeface="Roboto Mono"/>
                <a:sym typeface="Roboto Mono"/>
              </a:rPr>
              <a:t>Remittances</a:t>
            </a:r>
            <a:endParaRPr>
              <a:latin typeface="Roboto Mono"/>
              <a:ea typeface="Roboto Mono"/>
              <a:cs typeface="Roboto Mono"/>
              <a:sym typeface="Roboto Mono"/>
            </a:endParaRPr>
          </a:p>
        </p:txBody>
      </p:sp>
      <p:sp>
        <p:nvSpPr>
          <p:cNvPr id="102" name="Google Shape;102;p16"/>
          <p:cNvSpPr txBox="1"/>
          <p:nvPr>
            <p:ph idx="1" type="body"/>
          </p:nvPr>
        </p:nvSpPr>
        <p:spPr>
          <a:xfrm>
            <a:off x="49250" y="3532625"/>
            <a:ext cx="4021800" cy="4980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latin typeface="Roboto Mono"/>
                <a:ea typeface="Roboto Mono"/>
                <a:cs typeface="Roboto Mono"/>
                <a:sym typeface="Roboto Mono"/>
              </a:rPr>
              <a:t>Payments &amp; online purchases</a:t>
            </a:r>
            <a:br>
              <a:rPr b="1" lang="en-US">
                <a:solidFill>
                  <a:srgbClr val="000000"/>
                </a:solidFill>
                <a:latin typeface="Roboto Mono"/>
                <a:ea typeface="Roboto Mono"/>
                <a:cs typeface="Roboto Mono"/>
                <a:sym typeface="Roboto Mono"/>
              </a:rPr>
            </a:br>
            <a:endParaRPr>
              <a:latin typeface="Roboto Mono"/>
              <a:ea typeface="Roboto Mono"/>
              <a:cs typeface="Roboto Mono"/>
              <a:sym typeface="Roboto Mono"/>
            </a:endParaRPr>
          </a:p>
        </p:txBody>
      </p:sp>
      <p:sp>
        <p:nvSpPr>
          <p:cNvPr id="103" name="Google Shape;103;p16"/>
          <p:cNvSpPr txBox="1"/>
          <p:nvPr>
            <p:ph idx="1" type="body"/>
          </p:nvPr>
        </p:nvSpPr>
        <p:spPr>
          <a:xfrm>
            <a:off x="6061975" y="3515550"/>
            <a:ext cx="27453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latin typeface="Roboto Mono"/>
                <a:ea typeface="Roboto Mono"/>
                <a:cs typeface="Roboto Mono"/>
                <a:sym typeface="Roboto Mono"/>
              </a:rPr>
              <a:t>Philanthropy</a:t>
            </a:r>
            <a:br>
              <a:rPr b="1" lang="en-US">
                <a:solidFill>
                  <a:srgbClr val="000000"/>
                </a:solidFill>
                <a:latin typeface="Roboto Mono"/>
                <a:ea typeface="Roboto Mono"/>
                <a:cs typeface="Roboto Mono"/>
                <a:sym typeface="Roboto Mono"/>
              </a:rPr>
            </a:br>
            <a:endParaRPr>
              <a:latin typeface="Roboto Mono"/>
              <a:ea typeface="Roboto Mono"/>
              <a:cs typeface="Roboto Mono"/>
              <a:sym typeface="Roboto Mono"/>
            </a:endParaRPr>
          </a:p>
        </p:txBody>
      </p:sp>
      <p:sp>
        <p:nvSpPr>
          <p:cNvPr id="104" name="Google Shape;104;p16"/>
          <p:cNvSpPr txBox="1"/>
          <p:nvPr>
            <p:ph idx="1" type="body"/>
          </p:nvPr>
        </p:nvSpPr>
        <p:spPr>
          <a:xfrm>
            <a:off x="968275" y="1930950"/>
            <a:ext cx="17490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latin typeface="Roboto Mono"/>
                <a:ea typeface="Roboto Mono"/>
                <a:cs typeface="Roboto Mono"/>
                <a:sym typeface="Roboto Mono"/>
              </a:rPr>
              <a:t>Lending</a:t>
            </a:r>
            <a:endParaRPr>
              <a:latin typeface="Roboto Mono"/>
              <a:ea typeface="Roboto Mono"/>
              <a:cs typeface="Roboto Mono"/>
              <a:sym typeface="Roboto Mono"/>
            </a:endParaRPr>
          </a:p>
        </p:txBody>
      </p:sp>
      <p:sp>
        <p:nvSpPr>
          <p:cNvPr id="105" name="Google Shape;105;p16"/>
          <p:cNvSpPr txBox="1"/>
          <p:nvPr>
            <p:ph idx="1" type="body"/>
          </p:nvPr>
        </p:nvSpPr>
        <p:spPr>
          <a:xfrm>
            <a:off x="5711925" y="4230275"/>
            <a:ext cx="3331200" cy="431100"/>
          </a:xfrm>
          <a:prstGeom prst="rect">
            <a:avLst/>
          </a:prstGeom>
          <a:noFill/>
          <a:ln>
            <a:noFill/>
          </a:ln>
        </p:spPr>
        <p:txBody>
          <a:bodyPr anchorCtr="0" anchor="t" bIns="91400" lIns="91400" spcFirstLastPara="1" rIns="91400" wrap="square" tIns="91400">
            <a:noAutofit/>
          </a:bodyPr>
          <a:lstStyle/>
          <a:p>
            <a:pPr indent="0" lvl="0" marL="0" marR="0" rtl="0" algn="l">
              <a:lnSpc>
                <a:spcPct val="150000"/>
              </a:lnSpc>
              <a:spcBef>
                <a:spcPts val="0"/>
              </a:spcBef>
              <a:spcAft>
                <a:spcPts val="0"/>
              </a:spcAft>
              <a:buClr>
                <a:srgbClr val="737373"/>
              </a:buClr>
              <a:buSzPts val="3000"/>
              <a:buFont typeface="Helvetica Neue"/>
              <a:buNone/>
            </a:pPr>
            <a:r>
              <a:rPr b="1" lang="en-US">
                <a:solidFill>
                  <a:srgbClr val="000000"/>
                </a:solidFill>
                <a:latin typeface="Roboto Mono"/>
                <a:ea typeface="Roboto Mono"/>
                <a:cs typeface="Roboto Mono"/>
                <a:sym typeface="Roboto Mono"/>
              </a:rPr>
              <a:t>Prediction Markets</a:t>
            </a:r>
            <a:endParaRPr b="1">
              <a:solidFill>
                <a:srgbClr val="000000"/>
              </a:solidFill>
              <a:latin typeface="Roboto Mono"/>
              <a:ea typeface="Roboto Mono"/>
              <a:cs typeface="Roboto Mono"/>
              <a:sym typeface="Roboto Mono"/>
            </a:endParaRPr>
          </a:p>
        </p:txBody>
      </p:sp>
      <p:sp>
        <p:nvSpPr>
          <p:cNvPr id="106" name="Google Shape;106;p16"/>
          <p:cNvSpPr txBox="1"/>
          <p:nvPr/>
        </p:nvSpPr>
        <p:spPr>
          <a:xfrm>
            <a:off x="573700" y="2403175"/>
            <a:ext cx="27150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latin typeface="Roboto Mono"/>
                <a:ea typeface="Roboto Mono"/>
                <a:cs typeface="Roboto Mono"/>
                <a:sym typeface="Roboto Mono"/>
              </a:rPr>
              <a:t>Lossless lotteries</a:t>
            </a:r>
            <a:endParaRPr b="1" sz="1800">
              <a:latin typeface="Roboto Mono"/>
              <a:ea typeface="Roboto Mono"/>
              <a:cs typeface="Roboto Mono"/>
              <a:sym typeface="Roboto Mono"/>
            </a:endParaRPr>
          </a:p>
        </p:txBody>
      </p:sp>
      <p:pic>
        <p:nvPicPr>
          <p:cNvPr id="107" name="Google Shape;107;p16"/>
          <p:cNvPicPr preferRelativeResize="0"/>
          <p:nvPr/>
        </p:nvPicPr>
        <p:blipFill>
          <a:blip r:embed="rId5">
            <a:alphaModFix/>
          </a:blip>
          <a:stretch>
            <a:fillRect/>
          </a:stretch>
        </p:blipFill>
        <p:spPr>
          <a:xfrm>
            <a:off x="3673050" y="1385625"/>
            <a:ext cx="1797900" cy="1797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7"/>
                                        </p:tgtEl>
                                        <p:attrNameLst>
                                          <p:attrName>style.visibility</p:attrName>
                                        </p:attrNameLst>
                                      </p:cBhvr>
                                      <p:to>
                                        <p:strVal val="visible"/>
                                      </p:to>
                                    </p:set>
                                    <p:animEffect filter="fade" transition="in">
                                      <p:cBhvr>
                                        <p:cTn dur="1000"/>
                                        <p:tgtEl>
                                          <p:spTgt spid="97"/>
                                        </p:tgtEl>
                                      </p:cBhvr>
                                    </p:animEffect>
                                  </p:childTnLst>
                                </p:cTn>
                              </p:par>
                              <p:par>
                                <p:cTn fill="hold" nodeType="with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par>
                                <p:cTn fill="hold" nodeType="withEffect" presetClass="entr" presetID="10" presetSubtype="0">
                                  <p:stCondLst>
                                    <p:cond delay="0"/>
                                  </p:stCondLst>
                                  <p:childTnLst>
                                    <p:set>
                                      <p:cBhvr>
                                        <p:cTn dur="1" fill="hold">
                                          <p:stCondLst>
                                            <p:cond delay="0"/>
                                          </p:stCondLst>
                                        </p:cTn>
                                        <p:tgtEl>
                                          <p:spTgt spid="100"/>
                                        </p:tgtEl>
                                        <p:attrNameLst>
                                          <p:attrName>style.visibility</p:attrName>
                                        </p:attrNameLst>
                                      </p:cBhvr>
                                      <p:to>
                                        <p:strVal val="visible"/>
                                      </p:to>
                                    </p:set>
                                    <p:animEffect filter="fade" transition="in">
                                      <p:cBhvr>
                                        <p:cTn dur="1000"/>
                                        <p:tgtEl>
                                          <p:spTgt spid="100"/>
                                        </p:tgtEl>
                                      </p:cBhvr>
                                    </p:animEffect>
                                  </p:childTnLst>
                                </p:cTn>
                              </p:par>
                              <p:par>
                                <p:cTn fill="hold" nodeType="withEffect" presetClass="entr" presetID="10" presetSubtype="0">
                                  <p:stCondLst>
                                    <p:cond delay="0"/>
                                  </p:stCondLst>
                                  <p:childTnLst>
                                    <p:set>
                                      <p:cBhvr>
                                        <p:cTn dur="1" fill="hold">
                                          <p:stCondLst>
                                            <p:cond delay="0"/>
                                          </p:stCondLst>
                                        </p:cTn>
                                        <p:tgtEl>
                                          <p:spTgt spid="101"/>
                                        </p:tgtEl>
                                        <p:attrNameLst>
                                          <p:attrName>style.visibility</p:attrName>
                                        </p:attrNameLst>
                                      </p:cBhvr>
                                      <p:to>
                                        <p:strVal val="visible"/>
                                      </p:to>
                                    </p:set>
                                    <p:animEffect filter="fade" transition="in">
                                      <p:cBhvr>
                                        <p:cTn dur="1000"/>
                                        <p:tgtEl>
                                          <p:spTgt spid="101"/>
                                        </p:tgtEl>
                                      </p:cBhvr>
                                    </p:animEffect>
                                  </p:childTnLst>
                                </p:cTn>
                              </p:par>
                              <p:par>
                                <p:cTn fill="hold" nodeType="with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3"/>
                                        </p:tgtEl>
                                        <p:attrNameLst>
                                          <p:attrName>style.visibility</p:attrName>
                                        </p:attrNameLst>
                                      </p:cBhvr>
                                      <p:to>
                                        <p:strVal val="visible"/>
                                      </p:to>
                                    </p:set>
                                    <p:animEffect filter="fade" transition="in">
                                      <p:cBhvr>
                                        <p:cTn dur="1000"/>
                                        <p:tgtEl>
                                          <p:spTgt spid="103"/>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par>
                                <p:cTn fill="hold" nodeType="with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11" name="Shape 111"/>
        <p:cNvGrpSpPr/>
        <p:nvPr/>
      </p:nvGrpSpPr>
      <p:grpSpPr>
        <a:xfrm>
          <a:off x="0" y="0"/>
          <a:ext cx="0" cy="0"/>
          <a:chOff x="0" y="0"/>
          <a:chExt cx="0" cy="0"/>
        </a:xfrm>
      </p:grpSpPr>
      <p:sp>
        <p:nvSpPr>
          <p:cNvPr id="112" name="Google Shape;112;p17"/>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17"/>
          <p:cNvSpPr txBox="1"/>
          <p:nvPr>
            <p:ph type="title"/>
          </p:nvPr>
        </p:nvSpPr>
        <p:spPr>
          <a:xfrm>
            <a:off x="460950" y="268825"/>
            <a:ext cx="8222100" cy="7677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sz="3000">
                <a:latin typeface="Roboto Mono"/>
                <a:ea typeface="Roboto Mono"/>
                <a:cs typeface="Roboto Mono"/>
                <a:sym typeface="Roboto Mono"/>
              </a:rPr>
              <a:t>Maker’s Stablecoin</a:t>
            </a:r>
            <a:endParaRPr sz="3000">
              <a:latin typeface="Roboto Mono"/>
              <a:ea typeface="Roboto Mono"/>
              <a:cs typeface="Roboto Mono"/>
              <a:sym typeface="Roboto Mono"/>
            </a:endParaRPr>
          </a:p>
        </p:txBody>
      </p:sp>
      <p:pic>
        <p:nvPicPr>
          <p:cNvPr descr="Shape 115" id="114" name="Google Shape;114;p17"/>
          <p:cNvPicPr preferRelativeResize="0"/>
          <p:nvPr/>
        </p:nvPicPr>
        <p:blipFill rotWithShape="1">
          <a:blip r:embed="rId3">
            <a:alphaModFix/>
          </a:blip>
          <a:srcRect b="0" l="0" r="0" t="0"/>
          <a:stretch/>
        </p:blipFill>
        <p:spPr>
          <a:xfrm>
            <a:off x="8002049" y="82425"/>
            <a:ext cx="1140500" cy="1140500"/>
          </a:xfrm>
          <a:prstGeom prst="rect">
            <a:avLst/>
          </a:prstGeom>
          <a:noFill/>
          <a:ln>
            <a:noFill/>
          </a:ln>
        </p:spPr>
      </p:pic>
      <p:sp>
        <p:nvSpPr>
          <p:cNvPr id="115" name="Google Shape;115;p17"/>
          <p:cNvSpPr txBox="1"/>
          <p:nvPr/>
        </p:nvSpPr>
        <p:spPr>
          <a:xfrm>
            <a:off x="248550" y="1432600"/>
            <a:ext cx="6289800" cy="379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7200">
                <a:latin typeface="Helvetica Neue"/>
                <a:ea typeface="Helvetica Neue"/>
                <a:cs typeface="Helvetica Neue"/>
                <a:sym typeface="Helvetica Neue"/>
              </a:rPr>
              <a:t>Any </a:t>
            </a:r>
            <a:br>
              <a:rPr b="1" lang="en-US" sz="7200">
                <a:latin typeface="Helvetica Neue"/>
                <a:ea typeface="Helvetica Neue"/>
                <a:cs typeface="Helvetica Neue"/>
                <a:sym typeface="Helvetica Neue"/>
              </a:rPr>
            </a:br>
            <a:r>
              <a:rPr b="1" lang="en-US" sz="7200">
                <a:latin typeface="Helvetica Neue"/>
                <a:ea typeface="Helvetica Neue"/>
                <a:cs typeface="Helvetica Neue"/>
                <a:sym typeface="Helvetica Neue"/>
              </a:rPr>
              <a:t>economic</a:t>
            </a:r>
            <a:br>
              <a:rPr b="1" lang="en-US" sz="7200">
                <a:latin typeface="Helvetica Neue"/>
                <a:ea typeface="Helvetica Neue"/>
                <a:cs typeface="Helvetica Neue"/>
                <a:sym typeface="Helvetica Neue"/>
              </a:rPr>
            </a:br>
            <a:r>
              <a:rPr b="1" lang="en-US" sz="7200">
                <a:latin typeface="Helvetica Neue"/>
                <a:ea typeface="Helvetica Neue"/>
                <a:cs typeface="Helvetica Neue"/>
                <a:sym typeface="Helvetica Neue"/>
              </a:rPr>
              <a:t>activity</a:t>
            </a:r>
            <a:endParaRPr b="1" sz="7200">
              <a:latin typeface="Helvetica Neue"/>
              <a:ea typeface="Helvetica Neue"/>
              <a:cs typeface="Helvetica Neue"/>
              <a:sym typeface="Helvetica Neue"/>
            </a:endParaRPr>
          </a:p>
        </p:txBody>
      </p:sp>
      <p:pic>
        <p:nvPicPr>
          <p:cNvPr descr="Shape 109" id="116" name="Google Shape;116;p17"/>
          <p:cNvPicPr preferRelativeResize="0"/>
          <p:nvPr/>
        </p:nvPicPr>
        <p:blipFill rotWithShape="1">
          <a:blip r:embed="rId4">
            <a:alphaModFix/>
          </a:blip>
          <a:srcRect b="0" l="0" r="0" t="0"/>
          <a:stretch/>
        </p:blipFill>
        <p:spPr>
          <a:xfrm>
            <a:off x="5317600" y="1623059"/>
            <a:ext cx="3409275" cy="3409275"/>
          </a:xfrm>
          <a:prstGeom prst="rect">
            <a:avLst/>
          </a:prstGeom>
          <a:noFill/>
          <a:ln>
            <a:noFill/>
          </a:ln>
        </p:spPr>
      </p:pic>
      <p:pic>
        <p:nvPicPr>
          <p:cNvPr id="117" name="Google Shape;117;p17"/>
          <p:cNvPicPr preferRelativeResize="0"/>
          <p:nvPr/>
        </p:nvPicPr>
        <p:blipFill>
          <a:blip r:embed="rId5">
            <a:alphaModFix/>
          </a:blip>
          <a:stretch>
            <a:fillRect/>
          </a:stretch>
        </p:blipFill>
        <p:spPr>
          <a:xfrm>
            <a:off x="5559450" y="1728263"/>
            <a:ext cx="3031500" cy="3031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21" name="Shape 121"/>
        <p:cNvGrpSpPr/>
        <p:nvPr/>
      </p:nvGrpSpPr>
      <p:grpSpPr>
        <a:xfrm>
          <a:off x="0" y="0"/>
          <a:ext cx="0" cy="0"/>
          <a:chOff x="0" y="0"/>
          <a:chExt cx="0" cy="0"/>
        </a:xfrm>
      </p:grpSpPr>
      <p:sp>
        <p:nvSpPr>
          <p:cNvPr id="122" name="Google Shape;122;p18"/>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18"/>
          <p:cNvSpPr txBox="1"/>
          <p:nvPr>
            <p:ph type="title"/>
          </p:nvPr>
        </p:nvSpPr>
        <p:spPr>
          <a:xfrm>
            <a:off x="460950" y="244150"/>
            <a:ext cx="8222100" cy="6522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Vault(formerly CDP)</a:t>
            </a:r>
            <a:endParaRPr sz="2400">
              <a:latin typeface="Roboto Mono"/>
              <a:ea typeface="Roboto Mono"/>
              <a:cs typeface="Roboto Mono"/>
              <a:sym typeface="Roboto Mono"/>
            </a:endParaRPr>
          </a:p>
        </p:txBody>
      </p:sp>
      <p:pic>
        <p:nvPicPr>
          <p:cNvPr descr="Shape 74" id="124" name="Google Shape;124;p18"/>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sp>
        <p:nvSpPr>
          <p:cNvPr id="125" name="Google Shape;125;p18"/>
          <p:cNvSpPr/>
          <p:nvPr/>
        </p:nvSpPr>
        <p:spPr>
          <a:xfrm>
            <a:off x="159325" y="1266900"/>
            <a:ext cx="10111200" cy="4692900"/>
          </a:xfrm>
          <a:prstGeom prst="rect">
            <a:avLst/>
          </a:prstGeom>
          <a:solidFill>
            <a:srgbClr val="202729"/>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6" name="Google Shape;126;p18"/>
          <p:cNvPicPr preferRelativeResize="0"/>
          <p:nvPr/>
        </p:nvPicPr>
        <p:blipFill rotWithShape="1">
          <a:blip r:embed="rId4">
            <a:alphaModFix/>
          </a:blip>
          <a:srcRect b="0" l="0" r="0" t="0"/>
          <a:stretch/>
        </p:blipFill>
        <p:spPr>
          <a:xfrm>
            <a:off x="2044588" y="1473663"/>
            <a:ext cx="5054817" cy="3323425"/>
          </a:xfrm>
          <a:prstGeom prst="rect">
            <a:avLst/>
          </a:prstGeom>
          <a:noFill/>
          <a:ln>
            <a:noFill/>
          </a:ln>
        </p:spPr>
      </p:pic>
      <p:sp>
        <p:nvSpPr>
          <p:cNvPr id="127" name="Google Shape;127;p18"/>
          <p:cNvSpPr/>
          <p:nvPr/>
        </p:nvSpPr>
        <p:spPr>
          <a:xfrm>
            <a:off x="6433875" y="3434750"/>
            <a:ext cx="627000" cy="704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8"/>
          <p:cNvSpPr txBox="1"/>
          <p:nvPr/>
        </p:nvSpPr>
        <p:spPr>
          <a:xfrm>
            <a:off x="6330525" y="3348350"/>
            <a:ext cx="833700" cy="87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4BA173"/>
                </a:solidFill>
                <a:latin typeface="Helvetica Neue"/>
                <a:ea typeface="Helvetica Neue"/>
                <a:cs typeface="Helvetica Neue"/>
                <a:sym typeface="Helvetica Neue"/>
              </a:rPr>
              <a:t>$</a:t>
            </a:r>
            <a:endParaRPr sz="4800">
              <a:solidFill>
                <a:srgbClr val="4BA173"/>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32" name="Shape 132"/>
        <p:cNvGrpSpPr/>
        <p:nvPr/>
      </p:nvGrpSpPr>
      <p:grpSpPr>
        <a:xfrm>
          <a:off x="0" y="0"/>
          <a:ext cx="0" cy="0"/>
          <a:chOff x="0" y="0"/>
          <a:chExt cx="0" cy="0"/>
        </a:xfrm>
      </p:grpSpPr>
      <p:sp>
        <p:nvSpPr>
          <p:cNvPr id="133" name="Google Shape;133;p19"/>
          <p:cNvSpPr/>
          <p:nvPr/>
        </p:nvSpPr>
        <p:spPr>
          <a:xfrm>
            <a:off x="-1" y="1266899"/>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19"/>
          <p:cNvSpPr/>
          <p:nvPr/>
        </p:nvSpPr>
        <p:spPr>
          <a:xfrm>
            <a:off x="159325" y="1266900"/>
            <a:ext cx="10111200" cy="4692900"/>
          </a:xfrm>
          <a:prstGeom prst="rect">
            <a:avLst/>
          </a:prstGeom>
          <a:solidFill>
            <a:srgbClr val="202729"/>
          </a:solidFill>
          <a:ln cap="flat" cmpd="sng" w="9525">
            <a:solidFill>
              <a:srgbClr val="4BA17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9"/>
          <p:cNvSpPr txBox="1"/>
          <p:nvPr>
            <p:ph type="title"/>
          </p:nvPr>
        </p:nvSpPr>
        <p:spPr>
          <a:xfrm>
            <a:off x="460950" y="244150"/>
            <a:ext cx="8222100" cy="652200"/>
          </a:xfrm>
          <a:prstGeom prst="rect">
            <a:avLst/>
          </a:prstGeom>
          <a:noFill/>
          <a:ln>
            <a:noFill/>
          </a:ln>
        </p:spPr>
        <p:txBody>
          <a:bodyPr anchorCtr="0" anchor="b" bIns="91400" lIns="91400" spcFirstLastPara="1" rIns="91400" wrap="square" tIns="91400">
            <a:noAutofit/>
          </a:bodyPr>
          <a:lstStyle/>
          <a:p>
            <a:pPr indent="0" lvl="0" marL="0" rtl="0" algn="l">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Vault(formerly CDP)</a:t>
            </a:r>
            <a:endParaRPr sz="2400">
              <a:latin typeface="Roboto Mono"/>
              <a:ea typeface="Roboto Mono"/>
              <a:cs typeface="Roboto Mono"/>
              <a:sym typeface="Roboto Mono"/>
            </a:endParaRPr>
          </a:p>
        </p:txBody>
      </p:sp>
      <p:pic>
        <p:nvPicPr>
          <p:cNvPr descr="Shape 74" id="136" name="Google Shape;136;p19"/>
          <p:cNvPicPr preferRelativeResize="0"/>
          <p:nvPr/>
        </p:nvPicPr>
        <p:blipFill rotWithShape="1">
          <a:blip r:embed="rId3">
            <a:alphaModFix/>
          </a:blip>
          <a:srcRect b="0" l="0" r="0" t="0"/>
          <a:stretch/>
        </p:blipFill>
        <p:spPr>
          <a:xfrm>
            <a:off x="8003499" y="0"/>
            <a:ext cx="1140500" cy="1140500"/>
          </a:xfrm>
          <a:prstGeom prst="rect">
            <a:avLst/>
          </a:prstGeom>
          <a:noFill/>
          <a:ln>
            <a:noFill/>
          </a:ln>
        </p:spPr>
      </p:pic>
      <p:pic>
        <p:nvPicPr>
          <p:cNvPr id="137" name="Google Shape;137;p19"/>
          <p:cNvPicPr preferRelativeResize="0"/>
          <p:nvPr/>
        </p:nvPicPr>
        <p:blipFill rotWithShape="1">
          <a:blip r:embed="rId4">
            <a:alphaModFix/>
          </a:blip>
          <a:srcRect b="0" l="0" r="0" t="0"/>
          <a:stretch/>
        </p:blipFill>
        <p:spPr>
          <a:xfrm>
            <a:off x="2044588" y="1473663"/>
            <a:ext cx="5054817" cy="3323425"/>
          </a:xfrm>
          <a:prstGeom prst="rect">
            <a:avLst/>
          </a:prstGeom>
          <a:noFill/>
          <a:ln>
            <a:noFill/>
          </a:ln>
        </p:spPr>
      </p:pic>
      <p:sp>
        <p:nvSpPr>
          <p:cNvPr id="138" name="Google Shape;138;p19"/>
          <p:cNvSpPr/>
          <p:nvPr/>
        </p:nvSpPr>
        <p:spPr>
          <a:xfrm>
            <a:off x="2025825" y="2701700"/>
            <a:ext cx="733200" cy="771600"/>
          </a:xfrm>
          <a:prstGeom prst="ellipse">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39" name="Google Shape;139;p19"/>
          <p:cNvPicPr preferRelativeResize="0"/>
          <p:nvPr/>
        </p:nvPicPr>
        <p:blipFill>
          <a:blip r:embed="rId5">
            <a:alphaModFix/>
          </a:blip>
          <a:stretch>
            <a:fillRect/>
          </a:stretch>
        </p:blipFill>
        <p:spPr>
          <a:xfrm>
            <a:off x="1918412" y="2613488"/>
            <a:ext cx="948024" cy="948024"/>
          </a:xfrm>
          <a:prstGeom prst="rect">
            <a:avLst/>
          </a:prstGeom>
          <a:noFill/>
          <a:ln cap="flat" cmpd="sng" w="9525">
            <a:solidFill>
              <a:srgbClr val="4BA173"/>
            </a:solidFill>
            <a:prstDash val="solid"/>
            <a:round/>
            <a:headEnd len="sm" w="sm" type="none"/>
            <a:tailEnd len="sm" w="sm" type="none"/>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43" name="Shape 143"/>
        <p:cNvGrpSpPr/>
        <p:nvPr/>
      </p:nvGrpSpPr>
      <p:grpSpPr>
        <a:xfrm>
          <a:off x="0" y="0"/>
          <a:ext cx="0" cy="0"/>
          <a:chOff x="0" y="0"/>
          <a:chExt cx="0" cy="0"/>
        </a:xfrm>
      </p:grpSpPr>
      <p:sp>
        <p:nvSpPr>
          <p:cNvPr id="144" name="Google Shape;144;p20"/>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a:latin typeface="Roboto Mono"/>
                <a:ea typeface="Roboto Mono"/>
                <a:cs typeface="Roboto Mono"/>
                <a:sym typeface="Roboto Mono"/>
              </a:rPr>
              <a:t>SCD </a:t>
            </a:r>
            <a:r>
              <a:rPr lang="en-US">
                <a:latin typeface="Roboto Mono"/>
                <a:ea typeface="Roboto Mono"/>
                <a:cs typeface="Roboto Mono"/>
                <a:sym typeface="Roboto Mono"/>
              </a:rPr>
              <a:t>Recent Snapshot</a:t>
            </a:r>
            <a:endParaRPr>
              <a:latin typeface="Roboto Mono"/>
              <a:ea typeface="Roboto Mono"/>
              <a:cs typeface="Roboto Mono"/>
              <a:sym typeface="Roboto Mono"/>
            </a:endParaRPr>
          </a:p>
        </p:txBody>
      </p:sp>
      <p:sp>
        <p:nvSpPr>
          <p:cNvPr id="145" name="Google Shape;145;p20"/>
          <p:cNvSpPr txBox="1"/>
          <p:nvPr/>
        </p:nvSpPr>
        <p:spPr>
          <a:xfrm>
            <a:off x="151475" y="1142225"/>
            <a:ext cx="7140900" cy="33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latin typeface="Roboto Mono"/>
              <a:ea typeface="Roboto Mono"/>
              <a:cs typeface="Roboto Mono"/>
              <a:sym typeface="Roboto Mono"/>
            </a:endParaRPr>
          </a:p>
          <a:p>
            <a:pPr indent="0" lvl="0" marL="0" rtl="0" algn="l">
              <a:spcBef>
                <a:spcPts val="0"/>
              </a:spcBef>
              <a:spcAft>
                <a:spcPts val="0"/>
              </a:spcAft>
              <a:buNone/>
            </a:pPr>
            <a:r>
              <a:rPr i="1" lang="en-US" sz="1800">
                <a:latin typeface="Roboto Mono"/>
                <a:ea typeface="Roboto Mono"/>
                <a:cs typeface="Roboto Mono"/>
                <a:sym typeface="Roboto Mono"/>
              </a:rPr>
              <a:t>as of 7:00pm 11/17/2019:</a:t>
            </a:r>
            <a:br>
              <a:rPr lang="en-US" sz="1800">
                <a:latin typeface="Roboto Mono"/>
                <a:ea typeface="Roboto Mono"/>
                <a:cs typeface="Roboto Mono"/>
                <a:sym typeface="Roboto Mono"/>
              </a:rPr>
            </a:br>
            <a:r>
              <a:rPr lang="en-US" sz="1800">
                <a:latin typeface="Roboto Mono"/>
                <a:ea typeface="Roboto Mono"/>
                <a:cs typeface="Roboto Mono"/>
                <a:sym typeface="Roboto Mono"/>
              </a:rPr>
              <a:t>Current Stability Fee     5%</a:t>
            </a:r>
            <a:endParaRPr sz="1800">
              <a:latin typeface="Roboto Mono"/>
              <a:ea typeface="Roboto Mono"/>
              <a:cs typeface="Roboto Mono"/>
              <a:sym typeface="Roboto Mono"/>
            </a:endParaRPr>
          </a:p>
          <a:p>
            <a:pPr indent="0" lvl="0" marL="0" rtl="0" algn="l">
              <a:spcBef>
                <a:spcPts val="0"/>
              </a:spcBef>
              <a:spcAft>
                <a:spcPts val="0"/>
              </a:spcAft>
              <a:buNone/>
            </a:pPr>
            <a:r>
              <a:rPr lang="en-US" sz="1800">
                <a:latin typeface="Roboto Mono"/>
                <a:ea typeface="Roboto Mono"/>
                <a:cs typeface="Roboto Mono"/>
                <a:sym typeface="Roboto Mono"/>
              </a:rPr>
              <a:t>Total Dai Supply</a:t>
            </a:r>
            <a:r>
              <a:rPr lang="en-US" sz="1800">
                <a:latin typeface="Roboto Mono"/>
                <a:ea typeface="Roboto Mono"/>
                <a:cs typeface="Roboto Mono"/>
                <a:sym typeface="Roboto Mono"/>
              </a:rPr>
              <a:t>         ⬙101</a:t>
            </a:r>
            <a:r>
              <a:rPr lang="en-US" sz="1800">
                <a:latin typeface="Roboto Mono"/>
                <a:ea typeface="Roboto Mono"/>
                <a:cs typeface="Roboto Mono"/>
                <a:sym typeface="Roboto Mono"/>
              </a:rPr>
              <a:t>,699,644</a:t>
            </a:r>
            <a:br>
              <a:rPr lang="en-US" sz="1800">
                <a:latin typeface="Roboto Mono"/>
                <a:ea typeface="Roboto Mono"/>
                <a:cs typeface="Roboto Mono"/>
                <a:sym typeface="Roboto Mono"/>
              </a:rPr>
            </a:br>
            <a:r>
              <a:rPr lang="en-US" sz="1800">
                <a:latin typeface="Roboto Mono"/>
                <a:ea typeface="Roboto Mono"/>
                <a:cs typeface="Roboto Mono"/>
                <a:sym typeface="Roboto Mono"/>
              </a:rPr>
              <a:t>Total Collateral Value   $347,486,518.23</a:t>
            </a:r>
            <a:endParaRPr sz="1800">
              <a:latin typeface="Roboto Mono"/>
              <a:ea typeface="Roboto Mono"/>
              <a:cs typeface="Roboto Mono"/>
              <a:sym typeface="Roboto Mono"/>
            </a:endParaRPr>
          </a:p>
          <a:p>
            <a:pPr indent="0" lvl="0" marL="0" rtl="0" algn="l">
              <a:spcBef>
                <a:spcPts val="0"/>
              </a:spcBef>
              <a:spcAft>
                <a:spcPts val="0"/>
              </a:spcAft>
              <a:buNone/>
            </a:pPr>
            <a:r>
              <a:rPr lang="en-US" sz="1800">
                <a:latin typeface="Roboto Mono"/>
                <a:ea typeface="Roboto Mono"/>
                <a:cs typeface="Roboto Mono"/>
                <a:sym typeface="Roboto Mono"/>
              </a:rPr>
              <a:t>Collateralization Ratio   341.681%</a:t>
            </a:r>
            <a:endParaRPr sz="1800">
              <a:latin typeface="Roboto Mono"/>
              <a:ea typeface="Roboto Mono"/>
              <a:cs typeface="Roboto Mono"/>
              <a:sym typeface="Roboto Mono"/>
            </a:endParaRPr>
          </a:p>
          <a:p>
            <a:pPr indent="0" lvl="0" marL="0" rtl="0" algn="l">
              <a:spcBef>
                <a:spcPts val="0"/>
              </a:spcBef>
              <a:spcAft>
                <a:spcPts val="0"/>
              </a:spcAft>
              <a:buNone/>
            </a:pPr>
            <a:r>
              <a:rPr lang="en-US" sz="1800">
                <a:latin typeface="Roboto Mono"/>
                <a:ea typeface="Roboto Mono"/>
                <a:cs typeface="Roboto Mono"/>
                <a:sym typeface="Roboto Mono"/>
              </a:rPr>
              <a:t>ETH Locked                1,879,575.487</a:t>
            </a:r>
            <a:endParaRPr sz="1800">
              <a:latin typeface="Roboto Mono"/>
              <a:ea typeface="Roboto Mono"/>
              <a:cs typeface="Roboto Mono"/>
              <a:sym typeface="Roboto Mono"/>
            </a:endParaRPr>
          </a:p>
          <a:p>
            <a:pPr indent="0" lvl="0" marL="0" rtl="0" algn="l">
              <a:spcBef>
                <a:spcPts val="0"/>
              </a:spcBef>
              <a:spcAft>
                <a:spcPts val="0"/>
              </a:spcAft>
              <a:buNone/>
            </a:pPr>
            <a:r>
              <a:rPr lang="en-US" sz="1800">
                <a:latin typeface="Roboto Mono"/>
                <a:ea typeface="Roboto Mono"/>
                <a:cs typeface="Roboto Mono"/>
                <a:sym typeface="Roboto Mono"/>
              </a:rPr>
              <a:t>2500 CDPs with            x&gt;100 Dai generated</a:t>
            </a:r>
            <a:endParaRPr sz="1800">
              <a:latin typeface="Roboto Mono"/>
              <a:ea typeface="Roboto Mono"/>
              <a:cs typeface="Roboto Mono"/>
              <a:sym typeface="Roboto Mono"/>
            </a:endParaRPr>
          </a:p>
          <a:p>
            <a:pPr indent="0" lvl="0" marL="0" rtl="0" algn="l">
              <a:spcBef>
                <a:spcPts val="0"/>
              </a:spcBef>
              <a:spcAft>
                <a:spcPts val="0"/>
              </a:spcAft>
              <a:buNone/>
            </a:pPr>
            <a:r>
              <a:rPr lang="en-US" sz="1800">
                <a:latin typeface="Roboto Mono"/>
                <a:ea typeface="Roboto Mono"/>
                <a:cs typeface="Roboto Mono"/>
                <a:sym typeface="Roboto Mono"/>
              </a:rPr>
              <a:t>6000+ CDPs with           x&gt;1 Dai generated</a:t>
            </a:r>
            <a:endParaRPr sz="1800">
              <a:latin typeface="Roboto Mono"/>
              <a:ea typeface="Roboto Mono"/>
              <a:cs typeface="Roboto Mono"/>
              <a:sym typeface="Roboto Mono"/>
            </a:endParaRPr>
          </a:p>
          <a:p>
            <a:pPr indent="0" lvl="0" marL="0" rtl="0" algn="l">
              <a:spcBef>
                <a:spcPts val="0"/>
              </a:spcBef>
              <a:spcAft>
                <a:spcPts val="0"/>
              </a:spcAft>
              <a:buNone/>
            </a:pPr>
            <a:r>
              <a:t/>
            </a:r>
            <a:endParaRPr sz="1800">
              <a:latin typeface="Roboto Mono"/>
              <a:ea typeface="Roboto Mono"/>
              <a:cs typeface="Roboto Mono"/>
              <a:sym typeface="Roboto Mono"/>
            </a:endParaRPr>
          </a:p>
        </p:txBody>
      </p:sp>
      <p:sp>
        <p:nvSpPr>
          <p:cNvPr id="146" name="Google Shape;146;p20"/>
          <p:cNvSpPr txBox="1"/>
          <p:nvPr/>
        </p:nvSpPr>
        <p:spPr>
          <a:xfrm>
            <a:off x="6311625" y="1414050"/>
            <a:ext cx="5212500" cy="15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Helvetica Neue"/>
              <a:ea typeface="Helvetica Neue"/>
              <a:cs typeface="Helvetica Neue"/>
              <a:sym typeface="Helvetica Neue"/>
            </a:endParaRPr>
          </a:p>
          <a:p>
            <a:pPr indent="0" lvl="0" marL="0" rtl="0" algn="l">
              <a:spcBef>
                <a:spcPts val="0"/>
              </a:spcBef>
              <a:spcAft>
                <a:spcPts val="0"/>
              </a:spcAft>
              <a:buNone/>
            </a:pPr>
            <a:r>
              <a:rPr lang="en-US" sz="1200" u="sng">
                <a:solidFill>
                  <a:schemeClr val="hlink"/>
                </a:solidFill>
                <a:latin typeface="Helvetica Neue"/>
                <a:ea typeface="Helvetica Neue"/>
                <a:cs typeface="Helvetica Neue"/>
                <a:sym typeface="Helvetica Neue"/>
                <a:hlinkClick r:id="rId3"/>
              </a:rPr>
              <a:t>https://saistats.com/</a:t>
            </a:r>
            <a:endParaRPr sz="1200">
              <a:latin typeface="Helvetica Neue"/>
              <a:ea typeface="Helvetica Neue"/>
              <a:cs typeface="Helvetica Neue"/>
              <a:sym typeface="Helvetica Neue"/>
            </a:endParaRPr>
          </a:p>
          <a:p>
            <a:pPr indent="0" lvl="0" marL="0" rtl="0" algn="l">
              <a:spcBef>
                <a:spcPts val="0"/>
              </a:spcBef>
              <a:spcAft>
                <a:spcPts val="0"/>
              </a:spcAft>
              <a:buNone/>
            </a:pPr>
            <a:r>
              <a:rPr lang="en-US" sz="1200" u="sng">
                <a:solidFill>
                  <a:schemeClr val="hlink"/>
                </a:solidFill>
                <a:latin typeface="Helvetica Neue"/>
                <a:ea typeface="Helvetica Neue"/>
                <a:cs typeface="Helvetica Neue"/>
                <a:sym typeface="Helvetica Neue"/>
                <a:hlinkClick r:id="rId4"/>
              </a:rPr>
              <a:t>http://dai.descipher.io/</a:t>
            </a:r>
            <a:endParaRPr sz="1200">
              <a:latin typeface="Helvetica Neue"/>
              <a:ea typeface="Helvetica Neue"/>
              <a:cs typeface="Helvetica Neue"/>
              <a:sym typeface="Helvetica Neue"/>
            </a:endParaRPr>
          </a:p>
          <a:p>
            <a:pPr indent="0" lvl="0" marL="0" rtl="0" algn="l">
              <a:spcBef>
                <a:spcPts val="0"/>
              </a:spcBef>
              <a:spcAft>
                <a:spcPts val="0"/>
              </a:spcAft>
              <a:buNone/>
            </a:pPr>
            <a:r>
              <a:rPr lang="en-US" sz="1200" u="sng">
                <a:solidFill>
                  <a:schemeClr val="hlink"/>
                </a:solidFill>
                <a:latin typeface="Helvetica Neue"/>
                <a:ea typeface="Helvetica Neue"/>
                <a:cs typeface="Helvetica Neue"/>
                <a:sym typeface="Helvetica Neue"/>
                <a:hlinkClick r:id="rId5"/>
              </a:rPr>
              <a:t>http://loans.descipher.io/</a:t>
            </a:r>
            <a:endParaRPr sz="1200">
              <a:latin typeface="Helvetica Neue"/>
              <a:ea typeface="Helvetica Neue"/>
              <a:cs typeface="Helvetica Neue"/>
              <a:sym typeface="Helvetica Neue"/>
            </a:endParaRPr>
          </a:p>
          <a:p>
            <a:pPr indent="0" lvl="0" marL="0" rtl="0" algn="l">
              <a:spcBef>
                <a:spcPts val="0"/>
              </a:spcBef>
              <a:spcAft>
                <a:spcPts val="0"/>
              </a:spcAft>
              <a:buNone/>
            </a:pPr>
            <a:r>
              <a:rPr lang="en-US" sz="1200" u="sng">
                <a:solidFill>
                  <a:schemeClr val="hlink"/>
                </a:solidFill>
                <a:latin typeface="Helvetica Neue"/>
                <a:ea typeface="Helvetica Neue"/>
                <a:cs typeface="Helvetica Neue"/>
                <a:sym typeface="Helvetica Neue"/>
                <a:hlinkClick r:id="rId6"/>
              </a:rPr>
              <a:t>http://makerdao.descipher.io/</a:t>
            </a:r>
            <a:endParaRPr sz="1200">
              <a:latin typeface="Helvetica Neue"/>
              <a:ea typeface="Helvetica Neue"/>
              <a:cs typeface="Helvetica Neue"/>
              <a:sym typeface="Helvetica Neue"/>
            </a:endParaRPr>
          </a:p>
          <a:p>
            <a:pPr indent="0" lvl="0" marL="0" rtl="0" algn="l">
              <a:spcBef>
                <a:spcPts val="0"/>
              </a:spcBef>
              <a:spcAft>
                <a:spcPts val="0"/>
              </a:spcAft>
              <a:buNone/>
            </a:pPr>
            <a:r>
              <a:rPr lang="en-US" sz="1200" u="sng">
                <a:solidFill>
                  <a:schemeClr val="hlink"/>
                </a:solidFill>
                <a:latin typeface="Helvetica Neue"/>
                <a:ea typeface="Helvetica Neue"/>
                <a:cs typeface="Helvetica Neue"/>
                <a:sym typeface="Helvetica Neue"/>
                <a:hlinkClick r:id="rId7"/>
              </a:rPr>
              <a:t>https://graphs.santiment.net/makerdao</a:t>
            </a:r>
            <a:endParaRPr sz="1200">
              <a:latin typeface="Helvetica Neue"/>
              <a:ea typeface="Helvetica Neue"/>
              <a:cs typeface="Helvetica Neue"/>
              <a:sym typeface="Helvetica Neue"/>
            </a:endParaRPr>
          </a:p>
          <a:p>
            <a:pPr indent="0" lvl="0" marL="0" rtl="0" algn="l">
              <a:spcBef>
                <a:spcPts val="0"/>
              </a:spcBef>
              <a:spcAft>
                <a:spcPts val="0"/>
              </a:spcAft>
              <a:buNone/>
            </a:pPr>
            <a:r>
              <a:rPr lang="en-US" sz="1200" u="sng">
                <a:solidFill>
                  <a:schemeClr val="hlink"/>
                </a:solidFill>
                <a:latin typeface="Helvetica Neue"/>
                <a:ea typeface="Helvetica Neue"/>
                <a:cs typeface="Helvetica Neue"/>
                <a:sym typeface="Helvetica Neue"/>
                <a:hlinkClick r:id="rId8"/>
              </a:rPr>
              <a:t>https://mkr.tools/</a:t>
            </a:r>
            <a:endParaRPr sz="1200">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41D3A9"/>
        </a:solidFill>
      </p:bgPr>
    </p:bg>
    <p:spTree>
      <p:nvGrpSpPr>
        <p:cNvPr id="150" name="Shape 150"/>
        <p:cNvGrpSpPr/>
        <p:nvPr/>
      </p:nvGrpSpPr>
      <p:grpSpPr>
        <a:xfrm>
          <a:off x="0" y="0"/>
          <a:ext cx="0" cy="0"/>
          <a:chOff x="0" y="0"/>
          <a:chExt cx="0" cy="0"/>
        </a:xfrm>
      </p:grpSpPr>
      <p:sp>
        <p:nvSpPr>
          <p:cNvPr id="151" name="Google Shape;151;p21"/>
          <p:cNvSpPr txBox="1"/>
          <p:nvPr>
            <p:ph type="title"/>
          </p:nvPr>
        </p:nvSpPr>
        <p:spPr>
          <a:xfrm>
            <a:off x="471900" y="268825"/>
            <a:ext cx="8222100" cy="767700"/>
          </a:xfrm>
          <a:prstGeom prst="rect">
            <a:avLst/>
          </a:prstGeom>
          <a:noFill/>
          <a:ln>
            <a:noFill/>
          </a:ln>
        </p:spPr>
        <p:txBody>
          <a:bodyPr anchorCtr="0" anchor="b" bIns="91400" lIns="91400" spcFirstLastPara="1" rIns="91400" wrap="square" tIns="91400">
            <a:noAutofit/>
          </a:bodyPr>
          <a:lstStyle/>
          <a:p>
            <a:pPr indent="0" lvl="0" marL="0" marR="0" rtl="0" algn="l">
              <a:lnSpc>
                <a:spcPct val="100000"/>
              </a:lnSpc>
              <a:spcBef>
                <a:spcPts val="0"/>
              </a:spcBef>
              <a:spcAft>
                <a:spcPts val="0"/>
              </a:spcAft>
              <a:buClr>
                <a:srgbClr val="FFFFFF"/>
              </a:buClr>
              <a:buSzPts val="3200"/>
              <a:buFont typeface="Helvetica Neue"/>
              <a:buNone/>
            </a:pPr>
            <a:r>
              <a:rPr lang="en-US" sz="2400">
                <a:latin typeface="Roboto Mono"/>
                <a:ea typeface="Roboto Mono"/>
                <a:cs typeface="Roboto Mono"/>
                <a:sym typeface="Roboto Mono"/>
              </a:rPr>
              <a:t>SCD </a:t>
            </a:r>
            <a:r>
              <a:rPr lang="en-US" sz="2400">
                <a:latin typeface="Roboto Mono"/>
                <a:ea typeface="Roboto Mono"/>
                <a:cs typeface="Roboto Mono"/>
                <a:sym typeface="Roboto Mono"/>
              </a:rPr>
              <a:t>Launched 12/18/2017, 700 days ago</a:t>
            </a:r>
            <a:endParaRPr sz="2400">
              <a:latin typeface="Roboto Mono"/>
              <a:ea typeface="Roboto Mono"/>
              <a:cs typeface="Roboto Mono"/>
              <a:sym typeface="Roboto Mono"/>
            </a:endParaRPr>
          </a:p>
        </p:txBody>
      </p:sp>
      <p:pic>
        <p:nvPicPr>
          <p:cNvPr id="152" name="Google Shape;152;p21"/>
          <p:cNvPicPr preferRelativeResize="0"/>
          <p:nvPr/>
        </p:nvPicPr>
        <p:blipFill>
          <a:blip r:embed="rId3">
            <a:alphaModFix/>
          </a:blip>
          <a:stretch>
            <a:fillRect/>
          </a:stretch>
        </p:blipFill>
        <p:spPr>
          <a:xfrm>
            <a:off x="304800" y="1478300"/>
            <a:ext cx="8839201" cy="3581806"/>
          </a:xfrm>
          <a:prstGeom prst="rect">
            <a:avLst/>
          </a:prstGeom>
          <a:noFill/>
          <a:ln>
            <a:noFill/>
          </a:ln>
        </p:spPr>
      </p:pic>
      <p:pic>
        <p:nvPicPr>
          <p:cNvPr id="153" name="Google Shape;153;p21"/>
          <p:cNvPicPr preferRelativeResize="0"/>
          <p:nvPr/>
        </p:nvPicPr>
        <p:blipFill rotWithShape="1">
          <a:blip r:embed="rId4">
            <a:alphaModFix/>
          </a:blip>
          <a:srcRect b="32149" l="22081" r="32946" t="42064"/>
          <a:stretch/>
        </p:blipFill>
        <p:spPr>
          <a:xfrm>
            <a:off x="1064725" y="2187900"/>
            <a:ext cx="2042100" cy="767700"/>
          </a:xfrm>
          <a:prstGeom prst="rect">
            <a:avLst/>
          </a:prstGeom>
          <a:noFill/>
          <a:ln>
            <a:noFill/>
          </a:ln>
        </p:spPr>
      </p:pic>
      <p:sp>
        <p:nvSpPr>
          <p:cNvPr id="154" name="Google Shape;154;p21"/>
          <p:cNvSpPr txBox="1"/>
          <p:nvPr/>
        </p:nvSpPr>
        <p:spPr>
          <a:xfrm>
            <a:off x="3057875" y="2342625"/>
            <a:ext cx="3145200" cy="5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Loans originated in less than 2 years</a:t>
            </a:r>
            <a:br>
              <a:rPr lang="en-US">
                <a:latin typeface="Helvetica Neue"/>
                <a:ea typeface="Helvetica Neue"/>
                <a:cs typeface="Helvetica Neue"/>
                <a:sym typeface="Helvetica Neue"/>
              </a:rPr>
            </a:br>
            <a:r>
              <a:rPr i="1" lang="en-US">
                <a:latin typeface="Helvetica Neue"/>
                <a:ea typeface="Helvetica Neue"/>
                <a:cs typeface="Helvetica Neue"/>
                <a:sym typeface="Helvetica Neue"/>
              </a:rPr>
              <a:t>09/17/2019 date of graph</a:t>
            </a:r>
            <a:endParaRPr i="1">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4285F4"/>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000000"/>
      </a:dk1>
      <a:lt1>
        <a:srgbClr val="FFFFFF"/>
      </a:lt1>
      <a:dk2>
        <a:srgbClr val="A7A7A7"/>
      </a:dk2>
      <a:lt2>
        <a:srgbClr val="535353"/>
      </a:lt2>
      <a:accent1>
        <a:srgbClr val="0277BD"/>
      </a:accent1>
      <a:accent2>
        <a:srgbClr val="0F9D58"/>
      </a:accent2>
      <a:accent3>
        <a:srgbClr val="DB4437"/>
      </a:accent3>
      <a:accent4>
        <a:srgbClr val="FAFAFA"/>
      </a:accent4>
      <a:accent5>
        <a:srgbClr val="4FC3F7"/>
      </a:accent5>
      <a:accent6>
        <a:srgbClr val="F4B400"/>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